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4"/>
  </p:notesMasterIdLst>
  <p:sldIdLst>
    <p:sldId id="256" r:id="rId2"/>
    <p:sldId id="303" r:id="rId3"/>
    <p:sldId id="301" r:id="rId4"/>
    <p:sldId id="297" r:id="rId5"/>
    <p:sldId id="298" r:id="rId6"/>
    <p:sldId id="277" r:id="rId7"/>
    <p:sldId id="294" r:id="rId8"/>
    <p:sldId id="313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20" r:id="rId17"/>
    <p:sldId id="314" r:id="rId18"/>
    <p:sldId id="274" r:id="rId19"/>
    <p:sldId id="273" r:id="rId20"/>
    <p:sldId id="271" r:id="rId21"/>
    <p:sldId id="318" r:id="rId22"/>
    <p:sldId id="304" r:id="rId23"/>
    <p:sldId id="295" r:id="rId24"/>
    <p:sldId id="267" r:id="rId25"/>
    <p:sldId id="315" r:id="rId26"/>
    <p:sldId id="290" r:id="rId27"/>
    <p:sldId id="296" r:id="rId28"/>
    <p:sldId id="319" r:id="rId29"/>
    <p:sldId id="291" r:id="rId30"/>
    <p:sldId id="316" r:id="rId31"/>
    <p:sldId id="289" r:id="rId32"/>
    <p:sldId id="263" r:id="rId33"/>
  </p:sldIdLst>
  <p:sldSz cx="9907588" cy="6858000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ヒラギノ角ゴ ProN W3" charset="-128"/>
        <a:cs typeface="+mn-cs"/>
      </a:defRPr>
    </a:lvl1pPr>
    <a:lvl2pPr marL="457200" algn="l" defTabSz="449263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ヒラギノ角ゴ ProN W3" charset="-128"/>
        <a:cs typeface="+mn-cs"/>
      </a:defRPr>
    </a:lvl2pPr>
    <a:lvl3pPr marL="914400" algn="l" defTabSz="449263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ヒラギノ角ゴ ProN W3" charset="-128"/>
        <a:cs typeface="+mn-cs"/>
      </a:defRPr>
    </a:lvl3pPr>
    <a:lvl4pPr marL="1371600" algn="l" defTabSz="449263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ヒラギノ角ゴ ProN W3" charset="-128"/>
        <a:cs typeface="+mn-cs"/>
      </a:defRPr>
    </a:lvl4pPr>
    <a:lvl5pPr marL="1828800" algn="l" defTabSz="449263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ヒラギノ角ゴ ProN W3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bg1"/>
        </a:solidFill>
        <a:latin typeface="Arial" charset="0"/>
        <a:ea typeface="ヒラギノ角ゴ ProN W3" charset="-128"/>
        <a:cs typeface="+mn-cs"/>
      </a:defRPr>
    </a:lvl6pPr>
    <a:lvl7pPr marL="2743200" algn="l" defTabSz="914400" rtl="0" eaLnBrk="1" latinLnBrk="0" hangingPunct="1">
      <a:defRPr sz="1200" kern="1200">
        <a:solidFill>
          <a:schemeClr val="bg1"/>
        </a:solidFill>
        <a:latin typeface="Arial" charset="0"/>
        <a:ea typeface="ヒラギノ角ゴ ProN W3" charset="-128"/>
        <a:cs typeface="+mn-cs"/>
      </a:defRPr>
    </a:lvl7pPr>
    <a:lvl8pPr marL="3200400" algn="l" defTabSz="914400" rtl="0" eaLnBrk="1" latinLnBrk="0" hangingPunct="1">
      <a:defRPr sz="1200" kern="1200">
        <a:solidFill>
          <a:schemeClr val="bg1"/>
        </a:solidFill>
        <a:latin typeface="Arial" charset="0"/>
        <a:ea typeface="ヒラギノ角ゴ ProN W3" charset="-128"/>
        <a:cs typeface="+mn-cs"/>
      </a:defRPr>
    </a:lvl8pPr>
    <a:lvl9pPr marL="3657600" algn="l" defTabSz="914400" rtl="0" eaLnBrk="1" latinLnBrk="0" hangingPunct="1">
      <a:defRPr sz="1200" kern="1200">
        <a:solidFill>
          <a:schemeClr val="bg1"/>
        </a:solidFill>
        <a:latin typeface="Arial" charset="0"/>
        <a:ea typeface="ヒラギノ角ゴ ProN W3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2171"/>
    <a:srgbClr val="1D2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87" autoAdjust="0"/>
    <p:restoredTop sz="94379" autoAdjust="0"/>
  </p:normalViewPr>
  <p:slideViewPr>
    <p:cSldViewPr>
      <p:cViewPr varScale="1">
        <p:scale>
          <a:sx n="67" d="100"/>
          <a:sy n="67" d="100"/>
        </p:scale>
        <p:origin x="-1380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ln>
              <a:solidFill>
                <a:schemeClr val="accent6">
                  <a:lumMod val="50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2000">
                    <a:solidFill>
                      <a:schemeClr val="accent6">
                        <a:lumMod val="50000"/>
                      </a:schemeClr>
                    </a:solidFill>
                    <a:latin typeface="Gill Sans MT Pro Ligh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Arkusz1!$A$2:$A$7</c:f>
              <c:strCache>
                <c:ptCount val="1"/>
                <c:pt idx="0">
                  <c:v>inne</c:v>
                </c:pt>
              </c:strCache>
            </c:strRef>
          </c:cat>
          <c:val>
            <c:numRef>
              <c:f>Arkusz1!$B$2:$B$7</c:f>
              <c:numCache>
                <c:formatCode>0%</c:formatCode>
                <c:ptCount val="6"/>
                <c:pt idx="0" formatCode="0.00%">
                  <c:v>3.5999999999999997E-2</c:v>
                </c:pt>
                <c:pt idx="1">
                  <c:v>0.02</c:v>
                </c:pt>
                <c:pt idx="2" formatCode="0.00%">
                  <c:v>2.5999999999999999E-2</c:v>
                </c:pt>
                <c:pt idx="3" formatCode="0.00%">
                  <c:v>4.7000000000000097E-2</c:v>
                </c:pt>
                <c:pt idx="4" formatCode="0.00%">
                  <c:v>0.188</c:v>
                </c:pt>
                <c:pt idx="5" formatCode="0.00%">
                  <c:v>0.68300000000000105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6126208"/>
        <c:axId val="34076160"/>
      </c:barChart>
      <c:catAx>
        <c:axId val="6126208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accent6">
                    <a:lumMod val="75000"/>
                  </a:schemeClr>
                </a:solidFill>
              </a:defRPr>
            </a:pPr>
            <a:endParaRPr lang="pl-PL"/>
          </a:p>
        </c:txPr>
        <c:crossAx val="34076160"/>
        <c:crosses val="autoZero"/>
        <c:auto val="1"/>
        <c:lblAlgn val="ctr"/>
        <c:lblOffset val="100"/>
        <c:noMultiLvlLbl val="0"/>
      </c:catAx>
      <c:valAx>
        <c:axId val="34076160"/>
        <c:scaling>
          <c:orientation val="minMax"/>
        </c:scaling>
        <c:delete val="1"/>
        <c:axPos val="b"/>
        <c:numFmt formatCode="0.00%" sourceLinked="1"/>
        <c:majorTickMark val="out"/>
        <c:minorTickMark val="none"/>
        <c:tickLblPos val="none"/>
        <c:crossAx val="61262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287553286393799"/>
          <c:y val="5.5143492485662901E-2"/>
          <c:w val="0.80712446713606201"/>
          <c:h val="0.944856507514337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ln>
              <a:solidFill>
                <a:schemeClr val="accent6">
                  <a:lumMod val="50000"/>
                </a:schemeClr>
              </a:solidFill>
            </a:ln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sz="2000">
                    <a:solidFill>
                      <a:schemeClr val="accent6">
                        <a:lumMod val="50000"/>
                      </a:schemeClr>
                    </a:solidFill>
                    <a:latin typeface="Gill Sans MT Pro Light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Arkusz1!$A$2:$A$5</c:f>
              <c:strCache>
                <c:ptCount val="1"/>
                <c:pt idx="0">
                  <c:v>Inne </c:v>
                </c:pt>
              </c:strCache>
            </c:strRef>
          </c:cat>
          <c:val>
            <c:numRef>
              <c:f>Arkusz1!$B$2:$B$5</c:f>
              <c:numCache>
                <c:formatCode>0.00%</c:formatCode>
                <c:ptCount val="4"/>
                <c:pt idx="0">
                  <c:v>0.02</c:v>
                </c:pt>
                <c:pt idx="1">
                  <c:v>0.12</c:v>
                </c:pt>
                <c:pt idx="2">
                  <c:v>0.16</c:v>
                </c:pt>
                <c:pt idx="3">
                  <c:v>0.70000000000000095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4048640"/>
        <c:axId val="35399168"/>
      </c:barChart>
      <c:catAx>
        <c:axId val="34048640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accent6">
                    <a:lumMod val="75000"/>
                  </a:schemeClr>
                </a:solidFill>
              </a:defRPr>
            </a:pPr>
            <a:endParaRPr lang="pl-PL"/>
          </a:p>
        </c:txPr>
        <c:crossAx val="35399168"/>
        <c:crosses val="autoZero"/>
        <c:auto val="1"/>
        <c:lblAlgn val="ctr"/>
        <c:lblOffset val="100"/>
        <c:noMultiLvlLbl val="0"/>
      </c:catAx>
      <c:valAx>
        <c:axId val="35399168"/>
        <c:scaling>
          <c:orientation val="minMax"/>
        </c:scaling>
        <c:delete val="1"/>
        <c:axPos val="b"/>
        <c:numFmt formatCode="0.00%" sourceLinked="1"/>
        <c:majorTickMark val="out"/>
        <c:minorTickMark val="none"/>
        <c:tickLblPos val="none"/>
        <c:crossAx val="340486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title>
      <c:tx>
        <c:rich>
          <a:bodyPr/>
          <a:lstStyle/>
          <a:p>
            <a:pPr>
              <a:defRPr lang="en-US"/>
            </a:pPr>
            <a:r>
              <a:rPr lang="pl-PL" sz="24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Gill Sans MT Pro Light"/>
              </a:rPr>
              <a:t>Korzystanie z internetu i pobieranie aplikacji </a:t>
            </a:r>
            <a:br>
              <a:rPr lang="pl-PL" sz="24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Gill Sans MT Pro Light"/>
              </a:rPr>
            </a:br>
            <a:r>
              <a:rPr lang="pl-PL" sz="24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Gill Sans MT Pro Light"/>
              </a:rPr>
              <a:t>w zależności od systemu operacyjnego</a:t>
            </a:r>
            <a:endParaRPr lang="pl-PL" sz="2800" dirty="0">
              <a:solidFill>
                <a:schemeClr val="accent6">
                  <a:lumMod val="50000"/>
                </a:schemeClr>
              </a:solidFill>
              <a:effectLst/>
              <a:latin typeface="Gill Sans MT Pro Light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1.02882087175499E-2"/>
          <c:y val="0.26104583039477602"/>
          <c:w val="0.96766562974484405"/>
          <c:h val="0.445015743265381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Korzysta z internetu</c:v>
                </c:pt>
              </c:strCache>
            </c:strRef>
          </c:tx>
          <c:spPr>
            <a:ln>
              <a:solidFill>
                <a:schemeClr val="accent6">
                  <a:lumMod val="50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Arkusz1!$A$2:$A$4</c:f>
              <c:strCache>
                <c:ptCount val="3"/>
                <c:pt idx="0">
                  <c:v>iOS </c:v>
                </c:pt>
                <c:pt idx="1">
                  <c:v>Android </c:v>
                </c:pt>
                <c:pt idx="2">
                  <c:v>Windows Phone</c:v>
                </c:pt>
              </c:strCache>
            </c:strRef>
          </c:cat>
          <c:val>
            <c:numRef>
              <c:f>Arkusz1!$B$2:$B$4</c:f>
              <c:numCache>
                <c:formatCode>0%</c:formatCode>
                <c:ptCount val="3"/>
                <c:pt idx="0">
                  <c:v>0.76000000000000201</c:v>
                </c:pt>
                <c:pt idx="1">
                  <c:v>0.630000000000002</c:v>
                </c:pt>
                <c:pt idx="2">
                  <c:v>0.69000000000000095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Pobiera aplikacje</c:v>
                </c:pt>
              </c:strCache>
            </c:strRef>
          </c:tx>
          <c:spPr>
            <a:ln>
              <a:solidFill>
                <a:schemeClr val="accent6">
                  <a:lumMod val="50000"/>
                </a:schemeClr>
              </a:solidFill>
            </a:ln>
          </c:spPr>
          <c:invertIfNegative val="0"/>
          <c:cat>
            <c:strRef>
              <c:f>Arkusz1!$A$2:$A$4</c:f>
              <c:strCache>
                <c:ptCount val="3"/>
                <c:pt idx="0">
                  <c:v>iOS </c:v>
                </c:pt>
                <c:pt idx="1">
                  <c:v>Android </c:v>
                </c:pt>
                <c:pt idx="2">
                  <c:v>Windows Phone</c:v>
                </c:pt>
              </c:strCache>
            </c:strRef>
          </c:cat>
          <c:val>
            <c:numRef>
              <c:f>Arkusz1!$C$2:$C$4</c:f>
              <c:numCache>
                <c:formatCode>0%</c:formatCode>
                <c:ptCount val="3"/>
                <c:pt idx="0">
                  <c:v>0.36</c:v>
                </c:pt>
                <c:pt idx="1">
                  <c:v>0.22</c:v>
                </c:pt>
                <c:pt idx="2">
                  <c:v>0.16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4010752"/>
        <c:axId val="94254208"/>
      </c:barChart>
      <c:catAx>
        <c:axId val="9401075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lang="en-US" sz="240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</a:defRPr>
            </a:pPr>
            <a:endParaRPr lang="pl-PL"/>
          </a:p>
        </c:txPr>
        <c:crossAx val="94254208"/>
        <c:crosses val="autoZero"/>
        <c:auto val="1"/>
        <c:lblAlgn val="ctr"/>
        <c:lblOffset val="100"/>
        <c:noMultiLvlLbl val="0"/>
      </c:catAx>
      <c:valAx>
        <c:axId val="9425420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9401075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7640169610784001"/>
          <c:y val="0.90314809775818194"/>
          <c:w val="0.62662007462133895"/>
          <c:h val="9.1361750806599404E-2"/>
        </c:manualLayout>
      </c:layout>
      <c:overlay val="0"/>
      <c:txPr>
        <a:bodyPr/>
        <a:lstStyle/>
        <a:p>
          <a:pPr>
            <a:defRPr lang="en-US" sz="1800" b="0">
              <a:solidFill>
                <a:schemeClr val="accent6">
                  <a:lumMod val="50000"/>
                </a:schemeClr>
              </a:solidFill>
              <a:latin typeface="Gill Sans MT Pro Medium" pitchFamily="34" charset="0"/>
            </a:defRPr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title>
      <c:tx>
        <c:rich>
          <a:bodyPr/>
          <a:lstStyle/>
          <a:p>
            <a:pPr algn="ctr">
              <a:defRPr lang="en-US"/>
            </a:pPr>
            <a:r>
              <a:rPr lang="pl-PL" sz="2400" dirty="0">
                <a:solidFill>
                  <a:schemeClr val="accent2">
                    <a:lumMod val="50000"/>
                  </a:schemeClr>
                </a:solidFill>
                <a:latin typeface="Gill Sans MT Pro Medium" pitchFamily="34" charset="0"/>
              </a:rPr>
              <a:t> </a:t>
            </a:r>
            <a:r>
              <a:rPr lang="pl-PL" sz="2400" dirty="0">
                <a:solidFill>
                  <a:schemeClr val="accent6">
                    <a:lumMod val="50000"/>
                  </a:schemeClr>
                </a:solidFill>
                <a:latin typeface="Gill Sans MT Pro Light"/>
              </a:rPr>
              <a:t>Jakiego rodzaju aplikacje najczęściej </a:t>
            </a:r>
            <a:r>
              <a:rPr lang="pl-PL" sz="2400" dirty="0" smtClean="0">
                <a:solidFill>
                  <a:schemeClr val="accent6">
                    <a:lumMod val="50000"/>
                  </a:schemeClr>
                </a:solidFill>
                <a:latin typeface="Gill Sans MT Pro Light"/>
              </a:rPr>
              <a:t/>
            </a:r>
            <a:br>
              <a:rPr lang="pl-PL" sz="2400" dirty="0" smtClean="0">
                <a:solidFill>
                  <a:schemeClr val="accent6">
                    <a:lumMod val="50000"/>
                  </a:schemeClr>
                </a:solidFill>
                <a:latin typeface="Gill Sans MT Pro Light"/>
              </a:rPr>
            </a:br>
            <a:r>
              <a:rPr lang="pl-PL" sz="2400" dirty="0" smtClean="0">
                <a:solidFill>
                  <a:schemeClr val="accent6">
                    <a:lumMod val="50000"/>
                  </a:schemeClr>
                </a:solidFill>
                <a:latin typeface="Gill Sans MT Pro Light"/>
              </a:rPr>
              <a:t>pobierają </a:t>
            </a:r>
            <a:r>
              <a:rPr lang="pl-PL" sz="2400" dirty="0">
                <a:solidFill>
                  <a:schemeClr val="accent6">
                    <a:lumMod val="50000"/>
                  </a:schemeClr>
                </a:solidFill>
                <a:latin typeface="Gill Sans MT Pro Light"/>
              </a:rPr>
              <a:t>Polacy?</a:t>
            </a:r>
          </a:p>
        </c:rich>
      </c:tx>
      <c:layout>
        <c:manualLayout>
          <c:xMode val="edge"/>
          <c:yMode val="edge"/>
          <c:x val="0.195767607706785"/>
          <c:y val="8.8534797366050397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 Jakiego rodzaju aplikacje najczęściej pobierają Polacy?</c:v>
                </c:pt>
              </c:strCache>
            </c:strRef>
          </c:tx>
          <c:spPr>
            <a:ln>
              <a:solidFill>
                <a:schemeClr val="accent6">
                  <a:lumMod val="50000"/>
                </a:schemeClr>
              </a:solidFill>
            </a:ln>
          </c:spPr>
          <c:invertIfNegative val="0"/>
          <c:cat>
            <c:strRef>
              <c:f>Arkusz1!$A$2:$A$6</c:f>
              <c:strCache>
                <c:ptCount val="5"/>
                <c:pt idx="0">
                  <c:v>Komunikatory</c:v>
                </c:pt>
                <c:pt idx="1">
                  <c:v>Serwisy społecznościowe</c:v>
                </c:pt>
                <c:pt idx="2">
                  <c:v>Aplikacje użytkowe </c:v>
                </c:pt>
                <c:pt idx="3">
                  <c:v>Gry</c:v>
                </c:pt>
                <c:pt idx="4">
                  <c:v>Aplikacje pogodowe </c:v>
                </c:pt>
              </c:strCache>
            </c:strRef>
          </c:cat>
          <c:val>
            <c:numRef>
              <c:f>Arkusz1!$B$2:$B$6</c:f>
              <c:numCache>
                <c:formatCode>0%</c:formatCode>
                <c:ptCount val="5"/>
                <c:pt idx="0">
                  <c:v>0.44</c:v>
                </c:pt>
                <c:pt idx="1">
                  <c:v>0.41</c:v>
                </c:pt>
                <c:pt idx="2">
                  <c:v>0.41</c:v>
                </c:pt>
                <c:pt idx="3">
                  <c:v>0.39000000000000101</c:v>
                </c:pt>
                <c:pt idx="4">
                  <c:v>0.380000000000001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4103808"/>
        <c:axId val="94105600"/>
      </c:barChart>
      <c:catAx>
        <c:axId val="9410380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lang="en-US" sz="1600" b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</a:defRPr>
            </a:pPr>
            <a:endParaRPr lang="pl-PL"/>
          </a:p>
        </c:txPr>
        <c:crossAx val="94105600"/>
        <c:crosses val="autoZero"/>
        <c:auto val="1"/>
        <c:lblAlgn val="ctr"/>
        <c:lblOffset val="100"/>
        <c:noMultiLvlLbl val="0"/>
      </c:catAx>
      <c:valAx>
        <c:axId val="94105600"/>
        <c:scaling>
          <c:orientation val="minMax"/>
        </c:scaling>
        <c:delete val="1"/>
        <c:axPos val="l"/>
        <c:numFmt formatCode="0%" sourceLinked="0"/>
        <c:majorTickMark val="none"/>
        <c:minorTickMark val="none"/>
        <c:tickLblPos val="none"/>
        <c:crossAx val="94103808"/>
        <c:crosses val="autoZero"/>
        <c:crossBetween val="between"/>
      </c:valAx>
    </c:plotArea>
    <c:plotVisOnly val="1"/>
    <c:dispBlanksAs val="gap"/>
    <c:showDLblsOverMax val="0"/>
  </c:chart>
  <c:spPr>
    <a:ln w="3175"/>
  </c:spPr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explosion val="3"/>
          <c:dLbls>
            <c:dLbl>
              <c:idx val="0"/>
              <c:layout>
                <c:manualLayout>
                  <c:x val="8.10629263603872E-2"/>
                  <c:y val="7.9457308245481297E-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Nie wiem 
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8272889311944199"/>
                  <c:y val="-0.22070435855009499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  <a:latin typeface="Gill Sans MT"/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7153186446055799"/>
                  <c:y val="0.14690396460887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>
                    <a:latin typeface="Gill Sans MT"/>
                  </a:defRPr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Arkusz1!$A$2:$A$4</c:f>
              <c:strCache>
                <c:ptCount val="3"/>
                <c:pt idx="0">
                  <c:v>Nie wiem </c:v>
                </c:pt>
                <c:pt idx="1">
                  <c:v>Nie </c:v>
                </c:pt>
                <c:pt idx="2">
                  <c:v>Tak</c:v>
                </c:pt>
              </c:strCache>
            </c:strRef>
          </c:cat>
          <c:val>
            <c:numRef>
              <c:f>Arkusz1!$B$2:$B$4</c:f>
              <c:numCache>
                <c:formatCode>0%</c:formatCode>
                <c:ptCount val="3"/>
                <c:pt idx="0">
                  <c:v>0.06</c:v>
                </c:pt>
                <c:pt idx="1">
                  <c:v>0.65000000000000102</c:v>
                </c:pt>
                <c:pt idx="2">
                  <c:v>0.28999999999999998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648942204702101"/>
          <c:y val="0.10240876775694201"/>
          <c:w val="0.56189377273257701"/>
          <c:h val="0.79518246448611596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explosion val="6"/>
          <c:dPt>
            <c:idx val="0"/>
            <c:bubble3D val="0"/>
            <c:explosion val="16"/>
          </c:dPt>
          <c:dPt>
            <c:idx val="1"/>
            <c:bubble3D val="0"/>
            <c:explosion val="3"/>
          </c:dPt>
          <c:dPt>
            <c:idx val="2"/>
            <c:bubble3D val="0"/>
            <c:explosion val="0"/>
          </c:dPt>
          <c:dLbls>
            <c:dLbl>
              <c:idx val="0"/>
              <c:layout>
                <c:manualLayout>
                  <c:x val="-0.124133341031137"/>
                  <c:y val="-0.17152507297608099"/>
                </c:manualLayout>
              </c:layout>
              <c:tx>
                <c:rich>
                  <a:bodyPr/>
                  <a:lstStyle/>
                  <a:p>
                    <a:pPr>
                      <a:defRPr sz="2000">
                        <a:solidFill>
                          <a:schemeClr val="bg1"/>
                        </a:solidFill>
                      </a:defRPr>
                    </a:pPr>
                    <a:r>
                      <a:rPr lang="en-US" sz="1900" b="1" dirty="0">
                        <a:solidFill>
                          <a:schemeClr val="bg1"/>
                        </a:solidFill>
                      </a:rPr>
                      <a:t>Poniżej 10zł
93%</a:t>
                    </a:r>
                  </a:p>
                </c:rich>
              </c:tx>
              <c:spPr>
                <a:noFill/>
              </c:sp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4.0683766825992403E-2"/>
                  <c:y val="2.2675578252242201E-2"/>
                </c:manualLayout>
              </c:layout>
              <c:spPr/>
              <c:txPr>
                <a:bodyPr/>
                <a:lstStyle/>
                <a:p>
                  <a:pPr>
                    <a:defRPr sz="1800"/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24617616315898"/>
                  <c:y val="8.3846075175220201E-4"/>
                </c:manualLayout>
              </c:layout>
              <c:spPr/>
              <c:txPr>
                <a:bodyPr/>
                <a:lstStyle/>
                <a:p>
                  <a:pPr>
                    <a:defRPr sz="1800"/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Arkusz1!$A$2:$A$4</c:f>
              <c:strCache>
                <c:ptCount val="3"/>
                <c:pt idx="0">
                  <c:v>Poniżej 10zł</c:v>
                </c:pt>
                <c:pt idx="1">
                  <c:v>10-20zł </c:v>
                </c:pt>
                <c:pt idx="2">
                  <c:v>20-50zł  </c:v>
                </c:pt>
              </c:strCache>
            </c:strRef>
          </c:cat>
          <c:val>
            <c:numRef>
              <c:f>Arkusz1!$B$2:$B$4</c:f>
              <c:numCache>
                <c:formatCode>0%</c:formatCode>
                <c:ptCount val="3"/>
                <c:pt idx="0">
                  <c:v>0.93</c:v>
                </c:pt>
                <c:pt idx="1">
                  <c:v>0.05</c:v>
                </c:pt>
                <c:pt idx="2">
                  <c:v>0.02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397967468294201E-2"/>
          <c:y val="0.38838548719185401"/>
          <c:w val="0.94396112096941798"/>
          <c:h val="0.611614512808147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c:spPr>
          <c:invertIfNegative val="0"/>
          <c:cat>
            <c:numRef>
              <c:f>Arkusz1!$A$2:$A$6</c:f>
              <c:numCache>
                <c:formatCode>General</c:formatCode>
                <c:ptCount val="5"/>
              </c:numCache>
            </c:numRef>
          </c:cat>
          <c:val>
            <c:numRef>
              <c:f>Arkusz1!$B$2:$B$6</c:f>
              <c:numCache>
                <c:formatCode>General</c:formatCode>
                <c:ptCount val="5"/>
                <c:pt idx="0">
                  <c:v>800000</c:v>
                </c:pt>
                <c:pt idx="1">
                  <c:v>775000</c:v>
                </c:pt>
                <c:pt idx="2">
                  <c:v>180000</c:v>
                </c:pt>
                <c:pt idx="3">
                  <c:v>120000</c:v>
                </c:pt>
                <c:pt idx="4">
                  <c:v>70000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213248"/>
        <c:axId val="94214784"/>
      </c:barChart>
      <c:catAx>
        <c:axId val="94213248"/>
        <c:scaling>
          <c:orientation val="minMax"/>
        </c:scaling>
        <c:delete val="1"/>
        <c:axPos val="b"/>
        <c:majorGridlines/>
        <c:numFmt formatCode="General" sourceLinked="1"/>
        <c:majorTickMark val="out"/>
        <c:minorTickMark val="none"/>
        <c:tickLblPos val="none"/>
        <c:crossAx val="94214784"/>
        <c:crosses val="autoZero"/>
        <c:auto val="1"/>
        <c:lblAlgn val="ctr"/>
        <c:lblOffset val="100"/>
        <c:noMultiLvlLbl val="0"/>
      </c:catAx>
      <c:valAx>
        <c:axId val="9421478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942132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917703841021899E-2"/>
          <c:y val="0"/>
          <c:w val="0.915605537770661"/>
          <c:h val="0.5789057307980269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Produkcja</c:v>
                </c:pt>
              </c:strCache>
            </c:strRef>
          </c:tx>
          <c:invertIfNegative val="0"/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Arkusz1!$B$2</c:f>
              <c:numCache>
                <c:formatCode>0%</c:formatCode>
                <c:ptCount val="1"/>
                <c:pt idx="0">
                  <c:v>0.3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Promocja</c:v>
                </c:pt>
              </c:strCache>
            </c:strRef>
          </c:tx>
          <c:invertIfNegative val="0"/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Arkusz1!$C$2</c:f>
              <c:numCache>
                <c:formatCode>0%</c:formatCode>
                <c:ptCount val="1"/>
                <c:pt idx="0">
                  <c:v>0.70000000000000095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85673088"/>
        <c:axId val="85674624"/>
      </c:barChart>
      <c:catAx>
        <c:axId val="85673088"/>
        <c:scaling>
          <c:orientation val="minMax"/>
        </c:scaling>
        <c:delete val="1"/>
        <c:axPos val="l"/>
        <c:majorTickMark val="none"/>
        <c:minorTickMark val="none"/>
        <c:tickLblPos val="none"/>
        <c:crossAx val="85674624"/>
        <c:crosses val="autoZero"/>
        <c:auto val="1"/>
        <c:lblAlgn val="ctr"/>
        <c:lblOffset val="100"/>
        <c:noMultiLvlLbl val="0"/>
      </c:catAx>
      <c:valAx>
        <c:axId val="85674624"/>
        <c:scaling>
          <c:orientation val="minMax"/>
        </c:scaling>
        <c:delete val="0"/>
        <c:axPos val="b"/>
        <c:majorGridlines/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crossAx val="85673088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2000" b="1">
                <a:solidFill>
                  <a:schemeClr val="bg1"/>
                </a:solidFill>
              </a:defRPr>
            </a:pPr>
            <a:endParaRPr lang="pl-PL"/>
          </a:p>
        </c:txPr>
      </c:legendEntry>
      <c:legendEntry>
        <c:idx val="1"/>
        <c:txPr>
          <a:bodyPr/>
          <a:lstStyle/>
          <a:p>
            <a:pPr>
              <a:defRPr sz="2000" b="1">
                <a:solidFill>
                  <a:schemeClr val="bg1"/>
                </a:solidFill>
              </a:defRPr>
            </a:pPr>
            <a:endParaRPr lang="pl-PL"/>
          </a:p>
        </c:txPr>
      </c:legendEntry>
      <c:layout>
        <c:manualLayout>
          <c:xMode val="edge"/>
          <c:yMode val="edge"/>
          <c:x val="0"/>
          <c:y val="0.75137367259553001"/>
          <c:w val="1"/>
          <c:h val="0.11515081735897401"/>
        </c:manualLayout>
      </c:layout>
      <c:overlay val="0"/>
      <c:txPr>
        <a:bodyPr/>
        <a:lstStyle/>
        <a:p>
          <a:pPr>
            <a:defRPr b="1">
              <a:solidFill>
                <a:schemeClr val="bg1"/>
              </a:solidFill>
            </a:defRPr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75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pl-PL" dirty="0">
              <a:latin typeface="Gill Sans MT"/>
              <a:ea typeface="+mn-ea"/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75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pl-PL" dirty="0">
              <a:latin typeface="Gill Sans MT"/>
              <a:ea typeface="+mn-ea"/>
            </a:endParaRPr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75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pl-PL" dirty="0">
              <a:latin typeface="Gill Sans MT"/>
              <a:ea typeface="+mn-ea"/>
            </a:endParaRPr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75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pl-PL" dirty="0">
              <a:latin typeface="Gill Sans MT"/>
              <a:ea typeface="+mn-ea"/>
            </a:endParaRPr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75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pl-PL" dirty="0">
              <a:latin typeface="Gill Sans MT"/>
              <a:ea typeface="+mn-ea"/>
            </a:endParaRPr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75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pl-PL" dirty="0">
              <a:latin typeface="Gill Sans MT"/>
              <a:ea typeface="+mn-ea"/>
            </a:endParaRPr>
          </a:p>
        </p:txBody>
      </p:sp>
      <p:sp>
        <p:nvSpPr>
          <p:cNvPr id="39944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-6856413"/>
            <a:ext cx="0" cy="15101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6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5288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9842753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ＭＳ Ｐゴシック" charset="-128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75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pl-PL" dirty="0">
              <a:latin typeface="Gill Sans MT"/>
            </a:endParaRPr>
          </a:p>
        </p:txBody>
      </p:sp>
      <p:sp>
        <p:nvSpPr>
          <p:cNvPr id="40963" name="Text Box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875" cy="4114800"/>
          </a:xfrm>
          <a:noFill/>
          <a:ln/>
        </p:spPr>
        <p:txBody>
          <a:bodyPr wrap="none" anchor="ctr"/>
          <a:lstStyle/>
          <a:p>
            <a:endParaRPr lang="pl-PL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10907713" y="-6856413"/>
            <a:ext cx="21815426" cy="1510188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10907713" y="-6856413"/>
            <a:ext cx="21815426" cy="1510188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41144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10907713" y="-6856413"/>
            <a:ext cx="21815426" cy="1510188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10907713" y="-6856413"/>
            <a:ext cx="21815426" cy="1510188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75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pl-PL" dirty="0">
              <a:latin typeface="Gill Sans MT"/>
            </a:endParaRPr>
          </a:p>
        </p:txBody>
      </p:sp>
      <p:sp>
        <p:nvSpPr>
          <p:cNvPr id="46083" name="Text Box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875" cy="4114800"/>
          </a:xfrm>
          <a:noFill/>
          <a:ln/>
        </p:spPr>
        <p:txBody>
          <a:bodyPr wrap="none" anchor="ctr"/>
          <a:lstStyle/>
          <a:p>
            <a:endParaRPr lang="pl-PL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pl-P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131B3-BB08-45FE-BF06-CC3ADC13C16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A8331-7F2E-4AC3-BFF9-6C1DE6CD36D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90488"/>
            <a:ext cx="8904288" cy="1509712"/>
          </a:xfrm>
        </p:spPr>
        <p:txBody>
          <a:bodyPr/>
          <a:lstStyle/>
          <a:p>
            <a:r>
              <a:rPr lang="pl-PL" smtClean="0"/>
              <a:t>Click to edit Master title style</a:t>
            </a:r>
            <a:endParaRPr lang="pl-PL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3436C-BF4F-44D6-A9D2-14B1A352509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90488"/>
            <a:ext cx="8904288" cy="150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50760" tIns="50760" rIns="91440" bIns="507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1788"/>
            <a:ext cx="8904288" cy="5256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50760" tIns="50760" rIns="9144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8099425" y="6391275"/>
            <a:ext cx="29686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100000"/>
              </a:lnSpc>
              <a:buClr>
                <a:srgbClr val="898989"/>
              </a:buClr>
              <a:buSzPct val="100000"/>
              <a:buFont typeface="Lucida Grande" charset="0"/>
              <a:buNone/>
              <a:defRPr>
                <a:solidFill>
                  <a:srgbClr val="898989"/>
                </a:solidFill>
                <a:latin typeface="Gill Sans MT"/>
                <a:ea typeface="ヒラギノ角ゴ ProN W3" charset="-128"/>
                <a:cs typeface="+mn-cs"/>
              </a:defRPr>
            </a:lvl1pPr>
          </a:lstStyle>
          <a:p>
            <a:pPr>
              <a:defRPr/>
            </a:pPr>
            <a:fld id="{7872742A-1948-4F51-A3AF-D1A5D26908B3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7" name="Obraz 6" descr="tlo.png"/>
          <p:cNvPicPr>
            <a:picLocks noChangeAspect="1"/>
          </p:cNvPicPr>
          <p:nvPr/>
        </p:nvPicPr>
        <p:blipFill>
          <a:blip r:embed="rId5" cstate="screen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V="1">
            <a:off x="0" y="4326542"/>
            <a:ext cx="9907588" cy="2558842"/>
          </a:xfrm>
          <a:prstGeom prst="rect">
            <a:avLst/>
          </a:prstGeom>
        </p:spPr>
      </p:pic>
      <p:pic>
        <p:nvPicPr>
          <p:cNvPr id="6" name="Obraz 10" descr="logo_nowe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833203" y="116632"/>
            <a:ext cx="1945127" cy="1285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1726665" cy="1124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60" r:id="rId3"/>
  </p:sldLayoutIdLst>
  <p:timing>
    <p:tnLst>
      <p:par>
        <p:cTn id="1" dur="indefinite" restart="never" nodeType="tmRoot"/>
      </p:par>
    </p:tnLst>
  </p:timing>
  <p:txStyles>
    <p:titleStyle>
      <a:lvl1pPr marL="28575" indent="-28575" algn="ctr" defTabSz="449263" rtl="0" eaLnBrk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Lucida Grande" charset="0"/>
        <a:defRPr sz="4400">
          <a:solidFill>
            <a:srgbClr val="000000"/>
          </a:solidFill>
          <a:latin typeface="Gill Sans MT"/>
          <a:ea typeface="+mj-ea"/>
          <a:cs typeface="+mj-cs"/>
        </a:defRPr>
      </a:lvl1pPr>
      <a:lvl2pPr marL="28575" indent="-28575" algn="ctr" defTabSz="449263" rtl="0" eaLnBrk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Lucida Grande" charset="0"/>
        <a:defRPr sz="4400">
          <a:solidFill>
            <a:srgbClr val="000000"/>
          </a:solidFill>
          <a:latin typeface="Lucida Grande" charset="0"/>
          <a:ea typeface="ヒラギノ角ゴ ProN W3" charset="-128"/>
          <a:cs typeface="ヒラギノ角ゴ ProN W3" charset="-128"/>
        </a:defRPr>
      </a:lvl2pPr>
      <a:lvl3pPr marL="28575" indent="-28575" algn="ctr" defTabSz="449263" rtl="0" eaLnBrk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Lucida Grande" charset="0"/>
        <a:defRPr sz="4400">
          <a:solidFill>
            <a:srgbClr val="000000"/>
          </a:solidFill>
          <a:latin typeface="Lucida Grande" charset="0"/>
          <a:ea typeface="ヒラギノ角ゴ ProN W3" charset="-128"/>
          <a:cs typeface="ヒラギノ角ゴ ProN W3" charset="-128"/>
        </a:defRPr>
      </a:lvl3pPr>
      <a:lvl4pPr marL="28575" indent="-28575" algn="ctr" defTabSz="449263" rtl="0" eaLnBrk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Lucida Grande" charset="0"/>
        <a:defRPr sz="4400">
          <a:solidFill>
            <a:srgbClr val="000000"/>
          </a:solidFill>
          <a:latin typeface="Lucida Grande" charset="0"/>
          <a:ea typeface="ヒラギノ角ゴ ProN W3" charset="-128"/>
          <a:cs typeface="ヒラギノ角ゴ ProN W3" charset="-128"/>
        </a:defRPr>
      </a:lvl4pPr>
      <a:lvl5pPr marL="28575" indent="-28575" algn="ctr" defTabSz="449263" rtl="0" eaLnBrk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Lucida Grande" charset="0"/>
        <a:defRPr sz="4400">
          <a:solidFill>
            <a:srgbClr val="000000"/>
          </a:solidFill>
          <a:latin typeface="Lucida Grande" charset="0"/>
          <a:ea typeface="ヒラギノ角ゴ ProN W3" charset="-128"/>
          <a:cs typeface="ヒラギノ角ゴ ProN W3" charset="-128"/>
        </a:defRPr>
      </a:lvl5pPr>
      <a:lvl6pPr marL="485775" algn="ctr" defTabSz="449263" rtl="0" fontAlgn="base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Lucida Grande" charset="0"/>
        <a:defRPr sz="4400">
          <a:solidFill>
            <a:srgbClr val="000000"/>
          </a:solidFill>
          <a:latin typeface="Lucida Grande" charset="0"/>
          <a:ea typeface="ヒラギノ角ゴ ProN W3" charset="-128"/>
          <a:cs typeface="ヒラギノ角ゴ ProN W3" charset="-128"/>
        </a:defRPr>
      </a:lvl6pPr>
      <a:lvl7pPr marL="942975" algn="ctr" defTabSz="449263" rtl="0" fontAlgn="base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Lucida Grande" charset="0"/>
        <a:defRPr sz="4400">
          <a:solidFill>
            <a:srgbClr val="000000"/>
          </a:solidFill>
          <a:latin typeface="Lucida Grande" charset="0"/>
          <a:ea typeface="ヒラギノ角ゴ ProN W3" charset="-128"/>
          <a:cs typeface="ヒラギノ角ゴ ProN W3" charset="-128"/>
        </a:defRPr>
      </a:lvl7pPr>
      <a:lvl8pPr marL="1400175" algn="ctr" defTabSz="449263" rtl="0" fontAlgn="base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Lucida Grande" charset="0"/>
        <a:defRPr sz="4400">
          <a:solidFill>
            <a:srgbClr val="000000"/>
          </a:solidFill>
          <a:latin typeface="Lucida Grande" charset="0"/>
          <a:ea typeface="ヒラギノ角ゴ ProN W3" charset="-128"/>
          <a:cs typeface="ヒラギノ角ゴ ProN W3" charset="-128"/>
        </a:defRPr>
      </a:lvl8pPr>
      <a:lvl9pPr marL="1857375" algn="ctr" defTabSz="449263" rtl="0" fontAlgn="base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Lucida Grande" charset="0"/>
        <a:defRPr sz="4400">
          <a:solidFill>
            <a:srgbClr val="000000"/>
          </a:solidFill>
          <a:latin typeface="Lucida Grande" charset="0"/>
          <a:ea typeface="ヒラギノ角ゴ ProN W3" charset="-128"/>
          <a:cs typeface="ヒラギノ角ゴ ProN W3" charset="-128"/>
        </a:defRPr>
      </a:lvl9pPr>
    </p:titleStyle>
    <p:bodyStyle>
      <a:lvl1pPr marL="371475" indent="-336550" algn="l" defTabSz="449263" rtl="0" eaLnBrk="0" fontAlgn="base" hangingPunct="0">
        <a:lnSpc>
          <a:spcPct val="88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rgbClr val="000000"/>
          </a:solidFill>
          <a:latin typeface="Gill Sans MT"/>
          <a:ea typeface="+mn-ea"/>
          <a:cs typeface="+mn-cs"/>
        </a:defRPr>
      </a:lvl1pPr>
      <a:lvl2pPr marL="720725" indent="-282575" algn="l" defTabSz="449263" rtl="0" eaLnBrk="0" fontAlgn="base" hangingPunct="0">
        <a:lnSpc>
          <a:spcPct val="88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rgbClr val="000000"/>
          </a:solidFill>
          <a:latin typeface="Gill Sans MT"/>
          <a:ea typeface="+mn-ea"/>
          <a:cs typeface="+mn-cs"/>
        </a:defRPr>
      </a:lvl2pPr>
      <a:lvl3pPr marL="1120775" indent="-228600" algn="l" defTabSz="449263" rtl="0" eaLnBrk="0" fontAlgn="base" hangingPunct="0">
        <a:lnSpc>
          <a:spcPct val="88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rgbClr val="000000"/>
          </a:solidFill>
          <a:latin typeface="Gill Sans MT"/>
          <a:ea typeface="+mn-ea"/>
          <a:cs typeface="+mn-cs"/>
        </a:defRPr>
      </a:lvl3pPr>
      <a:lvl4pPr marL="1577975" indent="-228600" algn="l" defTabSz="449263" rtl="0" eaLnBrk="0" fontAlgn="base" hangingPunct="0">
        <a:lnSpc>
          <a:spcPct val="88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Gill Sans MT"/>
          <a:ea typeface="+mn-ea"/>
          <a:cs typeface="+mn-cs"/>
        </a:defRPr>
      </a:lvl4pPr>
      <a:lvl5pPr marL="2035175" indent="-228600" algn="l" defTabSz="449263" rtl="0" eaLnBrk="0" fontAlgn="base" hangingPunct="0">
        <a:lnSpc>
          <a:spcPct val="88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Gill Sans MT"/>
          <a:ea typeface="+mn-ea"/>
          <a:cs typeface="+mn-cs"/>
        </a:defRPr>
      </a:lvl5pPr>
      <a:lvl6pPr marL="2492375" indent="-228600" algn="l" defTabSz="449263" rtl="0" fontAlgn="base">
        <a:lnSpc>
          <a:spcPct val="88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49575" indent="-228600" algn="l" defTabSz="449263" rtl="0" fontAlgn="base">
        <a:lnSpc>
          <a:spcPct val="88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06775" indent="-228600" algn="l" defTabSz="449263" rtl="0" fontAlgn="base">
        <a:lnSpc>
          <a:spcPct val="88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63975" indent="-228600" algn="l" defTabSz="449263" rtl="0" fontAlgn="base">
        <a:lnSpc>
          <a:spcPct val="88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51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jpeg"/><Relationship Id="rId2" Type="http://schemas.openxmlformats.org/officeDocument/2006/relationships/image" Target="../media/image11.png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11" Type="http://schemas.openxmlformats.org/officeDocument/2006/relationships/image" Target="../media/image49.jpe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10" Type="http://schemas.openxmlformats.org/officeDocument/2006/relationships/image" Target="../media/image48.jpeg"/><Relationship Id="rId4" Type="http://schemas.openxmlformats.org/officeDocument/2006/relationships/image" Target="../media/image42.png"/><Relationship Id="rId9" Type="http://schemas.openxmlformats.org/officeDocument/2006/relationships/image" Target="../media/image47.jpeg"/><Relationship Id="rId1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11" Type="http://schemas.openxmlformats.org/officeDocument/2006/relationships/image" Target="../media/image58.png"/><Relationship Id="rId5" Type="http://schemas.openxmlformats.org/officeDocument/2006/relationships/image" Target="../media/image43.png"/><Relationship Id="rId10" Type="http://schemas.openxmlformats.org/officeDocument/2006/relationships/image" Target="../media/image57.jpeg"/><Relationship Id="rId4" Type="http://schemas.openxmlformats.org/officeDocument/2006/relationships/image" Target="../media/image42.png"/><Relationship Id="rId9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13" Type="http://schemas.openxmlformats.org/officeDocument/2006/relationships/image" Target="../media/image78.jpeg"/><Relationship Id="rId18" Type="http://schemas.openxmlformats.org/officeDocument/2006/relationships/image" Target="../media/image83.png"/><Relationship Id="rId26" Type="http://schemas.openxmlformats.org/officeDocument/2006/relationships/image" Target="../media/image91.png"/><Relationship Id="rId3" Type="http://schemas.openxmlformats.org/officeDocument/2006/relationships/image" Target="../media/image68.jpeg"/><Relationship Id="rId21" Type="http://schemas.openxmlformats.org/officeDocument/2006/relationships/image" Target="../media/image86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17" Type="http://schemas.openxmlformats.org/officeDocument/2006/relationships/image" Target="../media/image82.jpeg"/><Relationship Id="rId25" Type="http://schemas.openxmlformats.org/officeDocument/2006/relationships/image" Target="../media/image90.png"/><Relationship Id="rId2" Type="http://schemas.openxmlformats.org/officeDocument/2006/relationships/image" Target="../media/image67.jpeg"/><Relationship Id="rId16" Type="http://schemas.openxmlformats.org/officeDocument/2006/relationships/image" Target="../media/image81.png"/><Relationship Id="rId20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11" Type="http://schemas.openxmlformats.org/officeDocument/2006/relationships/image" Target="../media/image76.png"/><Relationship Id="rId24" Type="http://schemas.openxmlformats.org/officeDocument/2006/relationships/image" Target="../media/image89.png"/><Relationship Id="rId5" Type="http://schemas.openxmlformats.org/officeDocument/2006/relationships/image" Target="../media/image70.png"/><Relationship Id="rId15" Type="http://schemas.openxmlformats.org/officeDocument/2006/relationships/image" Target="../media/image80.png"/><Relationship Id="rId23" Type="http://schemas.openxmlformats.org/officeDocument/2006/relationships/image" Target="../media/image88.png"/><Relationship Id="rId10" Type="http://schemas.openxmlformats.org/officeDocument/2006/relationships/image" Target="../media/image75.jpeg"/><Relationship Id="rId19" Type="http://schemas.openxmlformats.org/officeDocument/2006/relationships/image" Target="../media/image84.jpeg"/><Relationship Id="rId4" Type="http://schemas.openxmlformats.org/officeDocument/2006/relationships/image" Target="../media/image69.png"/><Relationship Id="rId9" Type="http://schemas.openxmlformats.org/officeDocument/2006/relationships/image" Target="../media/image74.jpeg"/><Relationship Id="rId14" Type="http://schemas.openxmlformats.org/officeDocument/2006/relationships/image" Target="../media/image79.png"/><Relationship Id="rId22" Type="http://schemas.openxmlformats.org/officeDocument/2006/relationships/image" Target="../media/image87.png"/><Relationship Id="rId27" Type="http://schemas.openxmlformats.org/officeDocument/2006/relationships/image" Target="../media/image9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7" Type="http://schemas.openxmlformats.org/officeDocument/2006/relationships/image" Target="../media/image97.jpe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6.jpeg"/><Relationship Id="rId5" Type="http://schemas.openxmlformats.org/officeDocument/2006/relationships/chart" Target="../charts/chart7.xml"/><Relationship Id="rId4" Type="http://schemas.openxmlformats.org/officeDocument/2006/relationships/image" Target="../media/image9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jpeg"/><Relationship Id="rId13" Type="http://schemas.openxmlformats.org/officeDocument/2006/relationships/image" Target="../media/image109.jpeg"/><Relationship Id="rId3" Type="http://schemas.openxmlformats.org/officeDocument/2006/relationships/image" Target="../media/image99.png"/><Relationship Id="rId7" Type="http://schemas.openxmlformats.org/officeDocument/2006/relationships/image" Target="../media/image103.jpeg"/><Relationship Id="rId12" Type="http://schemas.openxmlformats.org/officeDocument/2006/relationships/image" Target="../media/image108.pn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jpeg"/><Relationship Id="rId11" Type="http://schemas.openxmlformats.org/officeDocument/2006/relationships/image" Target="../media/image107.jpeg"/><Relationship Id="rId5" Type="http://schemas.openxmlformats.org/officeDocument/2006/relationships/image" Target="../media/image101.jpeg"/><Relationship Id="rId10" Type="http://schemas.openxmlformats.org/officeDocument/2006/relationships/image" Target="../media/image106.jpeg"/><Relationship Id="rId4" Type="http://schemas.openxmlformats.org/officeDocument/2006/relationships/image" Target="../media/image100.png"/><Relationship Id="rId9" Type="http://schemas.openxmlformats.org/officeDocument/2006/relationships/image" Target="../media/image105.jpeg"/><Relationship Id="rId14" Type="http://schemas.openxmlformats.org/officeDocument/2006/relationships/image" Target="../media/image11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7" Type="http://schemas.openxmlformats.org/officeDocument/2006/relationships/image" Target="../media/image116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13" Type="http://schemas.openxmlformats.org/officeDocument/2006/relationships/image" Target="../media/image122.jpeg"/><Relationship Id="rId3" Type="http://schemas.openxmlformats.org/officeDocument/2006/relationships/hyperlink" Target="http://facebook.com/norbsoft" TargetMode="External"/><Relationship Id="rId7" Type="http://schemas.openxmlformats.org/officeDocument/2006/relationships/hyperlink" Target="https://plus.google.com/107109608494251575047/posts" TargetMode="External"/><Relationship Id="rId12" Type="http://schemas.openxmlformats.org/officeDocument/2006/relationships/image" Target="../media/image1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8.gif"/><Relationship Id="rId11" Type="http://schemas.openxmlformats.org/officeDocument/2006/relationships/hyperlink" Target="http://www.linkedin.com/groups/Norbsoft-3770889" TargetMode="External"/><Relationship Id="rId5" Type="http://schemas.openxmlformats.org/officeDocument/2006/relationships/hyperlink" Target="http://goldenline.pl/mikroblog/norbsoft" TargetMode="External"/><Relationship Id="rId10" Type="http://schemas.openxmlformats.org/officeDocument/2006/relationships/image" Target="../media/image120.png"/><Relationship Id="rId4" Type="http://schemas.openxmlformats.org/officeDocument/2006/relationships/image" Target="../media/image117.png"/><Relationship Id="rId9" Type="http://schemas.openxmlformats.org/officeDocument/2006/relationships/hyperlink" Target="http://twitter.com/norbsoft" TargetMode="External"/><Relationship Id="rId14" Type="http://schemas.openxmlformats.org/officeDocument/2006/relationships/image" Target="../media/image12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chart" Target="../charts/chart1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8099425" y="6391275"/>
            <a:ext cx="307975" cy="292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 anchorCtr="1"/>
          <a:lstStyle/>
          <a:p>
            <a:pPr algn="ctr" eaLnBrk="0" hangingPunct="0">
              <a:buClr>
                <a:srgbClr val="898989"/>
              </a:buClr>
              <a:buSzPct val="100000"/>
              <a:buFont typeface="Lucida Grande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>
              <a:solidFill>
                <a:srgbClr val="898989"/>
              </a:solidFill>
              <a:latin typeface="Gill Sans MT Pro Medium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4993" y="5752506"/>
            <a:ext cx="99075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2060"/>
              </a:buClr>
              <a:buSzPct val="100000"/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  <a:cs typeface="Gill Sans MT Pro Light"/>
              </a:rPr>
              <a:t>Wszystko o aplikacjach mobilnych</a:t>
            </a:r>
            <a:endParaRPr lang="pl-PL" sz="1800" b="1" dirty="0" smtClean="0">
              <a:solidFill>
                <a:schemeClr val="accent6">
                  <a:lumMod val="50000"/>
                </a:schemeClr>
              </a:solidFill>
              <a:latin typeface="Gill Sans MT Pro Medium" pitchFamily="34" charset="0"/>
              <a:cs typeface="Gill Sans MT Pro Light"/>
            </a:endParaRPr>
          </a:p>
        </p:txBody>
      </p:sp>
      <p:pic>
        <p:nvPicPr>
          <p:cNvPr id="7" name="Obraz 3" descr="logo_nowe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834114" y="116632"/>
            <a:ext cx="1945127" cy="1285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C:\Users\maciej.wolski\Desktop\miasto v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907588" cy="3826806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1726665" cy="1124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>
          <a:xfrm>
            <a:off x="0" y="188640"/>
            <a:ext cx="9907588" cy="739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1788" indent="-331788" algn="ctr">
              <a:lnSpc>
                <a:spcPct val="150000"/>
              </a:lnSpc>
              <a:spcBef>
                <a:spcPts val="700"/>
              </a:spcBef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  <a:cs typeface="Gill Sans MT Pro Medium"/>
              </a:rPr>
              <a:t>Zalety aplikacji natywnych</a:t>
            </a:r>
            <a:endParaRPr lang="en-GB" sz="3200" b="1" dirty="0" smtClean="0">
              <a:solidFill>
                <a:schemeClr val="accent6">
                  <a:lumMod val="50000"/>
                </a:schemeClr>
              </a:solidFill>
              <a:latin typeface="Gill Sans MT Pro Medium" pitchFamily="34" charset="0"/>
              <a:cs typeface="Gill Sans MT Pro Medium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-24572" y="1428760"/>
            <a:ext cx="9907588" cy="56435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marL="914400" lvl="1" indent="-457200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§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  <a:cs typeface="Gill Sans MT Pro Medium"/>
              </a:rPr>
              <a:t>Preinstalacja w urządzeniu</a:t>
            </a:r>
            <a:endParaRPr lang="pl-PL" sz="2400" dirty="0" smtClean="0">
              <a:solidFill>
                <a:schemeClr val="accent6">
                  <a:lumMod val="50000"/>
                </a:schemeClr>
              </a:solidFill>
              <a:latin typeface="Gill Sans MT Pro Medium" pitchFamily="34" charset="0"/>
              <a:cs typeface="Gill Sans MT Pro Medium"/>
            </a:endParaRPr>
          </a:p>
          <a:p>
            <a:pPr marL="914400" lvl="1" indent="-457200">
              <a:spcBef>
                <a:spcPts val="600"/>
              </a:spcBef>
              <a:buFont typeface="Wingdings" pitchFamily="2" charset="2"/>
              <a:buChar char="§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  <a:cs typeface="Gill Sans MT Pro Medium"/>
              </a:rPr>
              <a:t>Oszczędność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  <a:cs typeface="Gill Sans MT Pro Medium"/>
              </a:rPr>
              <a:t> dla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  <a:cs typeface="Gill Sans MT Pro Medium"/>
              </a:rPr>
              <a:t>użytkownika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  <a:cs typeface="Gill Sans MT Pro Medium"/>
              </a:rPr>
              <a:t> </a:t>
            </a:r>
            <a:endParaRPr lang="pl-PL" sz="2400" dirty="0" smtClean="0">
              <a:solidFill>
                <a:schemeClr val="accent6">
                  <a:lumMod val="50000"/>
                </a:schemeClr>
              </a:solidFill>
              <a:latin typeface="Gill Sans MT Pro Medium" pitchFamily="34" charset="0"/>
              <a:cs typeface="Gill Sans MT Pro Medium"/>
            </a:endParaRPr>
          </a:p>
          <a:p>
            <a:pPr lvl="1">
              <a:spcBef>
                <a:spcPts val="600"/>
              </a:spcBef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pl-PL" sz="2400" dirty="0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  <a:cs typeface="Gill Sans MT Pro Medium"/>
              </a:rPr>
              <a:t>     (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  <a:cs typeface="Gill Sans MT Pro Medium"/>
              </a:rPr>
              <a:t>pobieranie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  <a:cs typeface="Gill Sans MT Pro Medium"/>
              </a:rPr>
              <a:t> z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  <a:cs typeface="Gill Sans MT Pro Medium"/>
              </a:rPr>
              <a:t>sieci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  <a:cs typeface="Gill Sans MT Pro Medium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  <a:cs typeface="Gill Sans MT Pro Medium"/>
              </a:rPr>
              <a:t>wyłącznie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  <a:cs typeface="Gill Sans MT Pro Medium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  <a:cs typeface="Gill Sans MT Pro Medium"/>
              </a:rPr>
              <a:t>wybranych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  <a:cs typeface="Gill Sans MT Pro Medium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  <a:cs typeface="Gill Sans MT Pro Medium"/>
              </a:rPr>
              <a:t>treści</a:t>
            </a:r>
            <a:r>
              <a:rPr lang="pl-PL" sz="2400" dirty="0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  <a:cs typeface="Gill Sans MT Pro Medium"/>
              </a:rPr>
              <a:t> )</a:t>
            </a:r>
          </a:p>
          <a:p>
            <a:pPr marL="914400" lvl="1" indent="-457200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§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  <a:cs typeface="Gill Sans MT Pro Medium"/>
              </a:rPr>
              <a:t>Działanie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  <a:cs typeface="Gill Sans MT Pro Medium"/>
              </a:rPr>
              <a:t> w trybie online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  <a:cs typeface="Gill Sans MT Pro Medium"/>
              </a:rPr>
              <a:t>i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  <a:cs typeface="Gill Sans MT Pro Medium"/>
              </a:rPr>
              <a:t> offline</a:t>
            </a:r>
            <a:endParaRPr lang="pl-PL" sz="2400" dirty="0" smtClean="0">
              <a:solidFill>
                <a:schemeClr val="accent6">
                  <a:lumMod val="50000"/>
                </a:schemeClr>
              </a:solidFill>
              <a:latin typeface="Gill Sans MT Pro Medium" pitchFamily="34" charset="0"/>
              <a:cs typeface="Gill Sans MT Pro Medium"/>
            </a:endParaRPr>
          </a:p>
          <a:p>
            <a:pPr marL="914400" lvl="1" indent="-457200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§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  <a:cs typeface="Gill Sans MT Pro Medium"/>
              </a:rPr>
              <a:t>Wsparcie producentów OS – nowe możliwości zarezerwowane dla aplikacji natywnych</a:t>
            </a:r>
            <a:endParaRPr lang="en-GB" sz="2400" dirty="0" smtClean="0">
              <a:solidFill>
                <a:schemeClr val="accent6">
                  <a:lumMod val="50000"/>
                </a:schemeClr>
              </a:solidFill>
              <a:latin typeface="Gill Sans MT Pro Medium" pitchFamily="34" charset="0"/>
              <a:cs typeface="Gill Sans MT Pro Medium"/>
            </a:endParaRPr>
          </a:p>
          <a:p>
            <a:pPr marL="331788" indent="-331788">
              <a:lnSpc>
                <a:spcPct val="75000"/>
              </a:lnSpc>
              <a:spcBef>
                <a:spcPts val="700"/>
              </a:spcBef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endParaRPr lang="en-GB" sz="2400" dirty="0">
              <a:solidFill>
                <a:schemeClr val="accent6">
                  <a:lumMod val="50000"/>
                </a:schemeClr>
              </a:solidFill>
              <a:latin typeface="Gill Sans MT Pro Medium" pitchFamily="34" charset="0"/>
              <a:cs typeface="Gill Sans MT Pro Medium"/>
            </a:endParaRPr>
          </a:p>
          <a:p>
            <a:pPr marL="331788" indent="-331788">
              <a:lnSpc>
                <a:spcPct val="75000"/>
              </a:lnSpc>
              <a:spcBef>
                <a:spcPts val="700"/>
              </a:spcBef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endParaRPr lang="en-GB" sz="2400" dirty="0">
              <a:solidFill>
                <a:schemeClr val="accent6">
                  <a:lumMod val="50000"/>
                </a:schemeClr>
              </a:solidFill>
              <a:latin typeface="Gill Sans MT Pro Medium" pitchFamily="34" charset="0"/>
              <a:cs typeface="Gill Sans MT Pro Medium"/>
            </a:endParaRPr>
          </a:p>
          <a:p>
            <a:pPr marL="331788" indent="-331788">
              <a:lnSpc>
                <a:spcPct val="75000"/>
              </a:lnSpc>
              <a:spcBef>
                <a:spcPts val="700"/>
              </a:spcBef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endParaRPr lang="en-GB" sz="2400" dirty="0">
              <a:solidFill>
                <a:schemeClr val="accent6">
                  <a:lumMod val="50000"/>
                </a:schemeClr>
              </a:solidFill>
              <a:latin typeface="Gill Sans MT Pro Medium" pitchFamily="34" charset="0"/>
              <a:cs typeface="Gill Sans MT Pro Medium"/>
            </a:endParaRPr>
          </a:p>
          <a:p>
            <a:pPr marL="331788" indent="-331788">
              <a:lnSpc>
                <a:spcPct val="75000"/>
              </a:lnSpc>
              <a:spcBef>
                <a:spcPts val="700"/>
              </a:spcBef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endParaRPr lang="en-GB" sz="2400" dirty="0">
              <a:solidFill>
                <a:schemeClr val="accent6">
                  <a:lumMod val="50000"/>
                </a:schemeClr>
              </a:solidFill>
              <a:latin typeface="Gill Sans MT Pro Medium" pitchFamily="34" charset="0"/>
              <a:cs typeface="Gill Sans MT Pro Medium"/>
            </a:endParaRPr>
          </a:p>
        </p:txBody>
      </p:sp>
    </p:spTree>
    <p:extLst>
      <p:ext uri="{BB962C8B-B14F-4D97-AF65-F5344CB8AC3E}">
        <p14:creationId xmlns:p14="http://schemas.microsoft.com/office/powerpoint/2010/main" val="244946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/>
          <p:nvPr/>
        </p:nvSpPr>
        <p:spPr>
          <a:xfrm>
            <a:off x="0" y="188640"/>
            <a:ext cx="99075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1788" indent="-331788" algn="ctr">
              <a:spcBef>
                <a:spcPts val="0"/>
              </a:spcBef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pl-PL" sz="2800" b="1" dirty="0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  <a:cs typeface="Gill Sans MT Pro Medium"/>
              </a:rPr>
              <a:t>Przykłady aplikacji natywnych </a:t>
            </a:r>
          </a:p>
          <a:p>
            <a:pPr marL="331788" indent="-331788" algn="ctr">
              <a:spcBef>
                <a:spcPts val="0"/>
              </a:spcBef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pl-PL" sz="2800" b="1" dirty="0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  <a:cs typeface="Gill Sans MT Pro Medium"/>
              </a:rPr>
              <a:t>niemożliwych do stworzenia </a:t>
            </a:r>
          </a:p>
          <a:p>
            <a:pPr marL="331788" indent="-331788" algn="ctr">
              <a:spcBef>
                <a:spcPts val="0"/>
              </a:spcBef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pl-PL" sz="2800" b="1" dirty="0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  <a:cs typeface="Gill Sans MT Pro Medium"/>
              </a:rPr>
              <a:t>w HTML5</a:t>
            </a:r>
            <a:endParaRPr lang="en-GB" sz="2800" b="1" dirty="0" smtClean="0">
              <a:solidFill>
                <a:schemeClr val="accent6">
                  <a:lumMod val="50000"/>
                </a:schemeClr>
              </a:solidFill>
              <a:latin typeface="Gill Sans MT Pro Medium" pitchFamily="34" charset="0"/>
              <a:cs typeface="Gill Sans MT Pro Medium"/>
            </a:endParaRPr>
          </a:p>
        </p:txBody>
      </p:sp>
      <p:grpSp>
        <p:nvGrpSpPr>
          <p:cNvPr id="2" name="Group 5"/>
          <p:cNvGrpSpPr>
            <a:grpSpLocks noChangeAspect="1"/>
          </p:cNvGrpSpPr>
          <p:nvPr/>
        </p:nvGrpSpPr>
        <p:grpSpPr>
          <a:xfrm>
            <a:off x="142876" y="1500174"/>
            <a:ext cx="2739216" cy="3297863"/>
            <a:chOff x="705322" y="1196752"/>
            <a:chExt cx="4176464" cy="5237153"/>
          </a:xfrm>
        </p:grpSpPr>
        <p:pic>
          <p:nvPicPr>
            <p:cNvPr id="4" name="Picture 3" descr="C:\Users\maciej.wolski\Desktop\Prezentacje\ipad.pn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322" y="1196752"/>
              <a:ext cx="4176464" cy="52371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3394" y="1844824"/>
              <a:ext cx="2952328" cy="395566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" name="Picture 3" descr="C:\Users\maciej.wolski\Desktop\Prezentacje\ipad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8372" y="1500174"/>
            <a:ext cx="2677567" cy="3357586"/>
          </a:xfrm>
          <a:prstGeom prst="rect">
            <a:avLst/>
          </a:prstGeom>
          <a:noFill/>
        </p:spPr>
      </p:pic>
      <p:pic>
        <p:nvPicPr>
          <p:cNvPr id="8" name="Picture 3" descr="C:\Users\maciej.wolski\Desktop\musicdn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6962" y="1785926"/>
            <a:ext cx="4096539" cy="2832264"/>
          </a:xfrm>
          <a:prstGeom prst="rect">
            <a:avLst/>
          </a:prstGeom>
          <a:noFill/>
          <a:effectLst/>
        </p:spPr>
      </p:pic>
      <p:grpSp>
        <p:nvGrpSpPr>
          <p:cNvPr id="6" name="Group 15"/>
          <p:cNvGrpSpPr>
            <a:grpSpLocks noChangeAspect="1"/>
          </p:cNvGrpSpPr>
          <p:nvPr/>
        </p:nvGrpSpPr>
        <p:grpSpPr>
          <a:xfrm>
            <a:off x="5525298" y="4668207"/>
            <a:ext cx="1192220" cy="2189793"/>
            <a:chOff x="1038959" y="1340768"/>
            <a:chExt cx="2626692" cy="4824536"/>
          </a:xfrm>
        </p:grpSpPr>
        <p:pic>
          <p:nvPicPr>
            <p:cNvPr id="17" name="Picture 2" descr="C:\Users\maciej.wolski\Desktop\desire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38959" y="1340768"/>
              <a:ext cx="2626692" cy="4824536"/>
            </a:xfrm>
            <a:prstGeom prst="rect">
              <a:avLst/>
            </a:prstGeom>
            <a:noFill/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6599" y="1916832"/>
              <a:ext cx="1944215" cy="3240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22"/>
          <p:cNvGrpSpPr>
            <a:grpSpLocks noChangeAspect="1"/>
          </p:cNvGrpSpPr>
          <p:nvPr/>
        </p:nvGrpSpPr>
        <p:grpSpPr>
          <a:xfrm>
            <a:off x="3167844" y="4929198"/>
            <a:ext cx="2324153" cy="1643073"/>
            <a:chOff x="921346" y="4077072"/>
            <a:chExt cx="3666838" cy="2592291"/>
          </a:xfrm>
        </p:grpSpPr>
        <p:pic>
          <p:nvPicPr>
            <p:cNvPr id="11" name="Picture 10" descr="galaxys2_poziomo.png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1346" y="4077072"/>
              <a:ext cx="3666838" cy="2592291"/>
            </a:xfrm>
            <a:prstGeom prst="rect">
              <a:avLst/>
            </a:prstGeom>
          </p:spPr>
        </p:pic>
        <p:pic>
          <p:nvPicPr>
            <p:cNvPr id="12" name="Picture 11" descr="Screenshot_2012-04-20-10-46-48.png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25402" y="4509120"/>
              <a:ext cx="2640000" cy="158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0160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/>
          <p:nvPr/>
        </p:nvSpPr>
        <p:spPr>
          <a:xfrm>
            <a:off x="0" y="357166"/>
            <a:ext cx="9907588" cy="739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1788" indent="-331788" algn="ctr">
              <a:lnSpc>
                <a:spcPct val="150000"/>
              </a:lnSpc>
              <a:spcBef>
                <a:spcPts val="700"/>
              </a:spcBef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  <a:cs typeface="Gill Sans MT Pro Medium"/>
              </a:rPr>
              <a:t>Wady aplikacji natywnych</a:t>
            </a:r>
            <a:endParaRPr lang="en-GB" sz="3200" b="1" dirty="0" smtClean="0">
              <a:solidFill>
                <a:schemeClr val="accent6">
                  <a:lumMod val="50000"/>
                </a:schemeClr>
              </a:solidFill>
              <a:latin typeface="Gill Sans MT Pro Medium" pitchFamily="34" charset="0"/>
              <a:cs typeface="Gill Sans MT Pro Medium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1382" y="1617683"/>
            <a:ext cx="9886206" cy="452596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marL="914400" lvl="1" indent="-457200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§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  <a:cs typeface="Gill Sans MT Pro Medium"/>
              </a:rPr>
              <a:t>Mnogość kontentu w sklepach typu “App Store”</a:t>
            </a:r>
            <a:endParaRPr lang="pl-PL" sz="2400" dirty="0" smtClean="0">
              <a:solidFill>
                <a:schemeClr val="accent6">
                  <a:lumMod val="50000"/>
                </a:schemeClr>
              </a:solidFill>
              <a:latin typeface="Gill Sans MT Pro Medium" pitchFamily="34" charset="0"/>
              <a:cs typeface="Gill Sans MT Pro Medium"/>
            </a:endParaRPr>
          </a:p>
          <a:p>
            <a:pPr marL="914400" lvl="1" indent="-457200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§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  <a:cs typeface="Gill Sans MT Pro Medium"/>
              </a:rPr>
              <a:t>Produkcja kilku wersji aplikacji (czas i koszt)</a:t>
            </a:r>
            <a:endParaRPr lang="pl-PL" sz="2400" dirty="0" smtClean="0">
              <a:solidFill>
                <a:schemeClr val="accent6">
                  <a:lumMod val="50000"/>
                </a:schemeClr>
              </a:solidFill>
              <a:latin typeface="Gill Sans MT Pro Medium" pitchFamily="34" charset="0"/>
              <a:cs typeface="Gill Sans MT Pro Medium"/>
            </a:endParaRPr>
          </a:p>
          <a:p>
            <a:pPr marL="914400" lvl="1" indent="-457200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§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  <a:cs typeface="Gill Sans MT Pro Medium"/>
              </a:rPr>
              <a:t>Stały support aplikacji po wprowadzeniu nowych wersji OS</a:t>
            </a:r>
            <a:endParaRPr lang="pl-PL" sz="2400" dirty="0" smtClean="0">
              <a:solidFill>
                <a:schemeClr val="accent6">
                  <a:lumMod val="50000"/>
                </a:schemeClr>
              </a:solidFill>
              <a:latin typeface="Gill Sans MT Pro Medium" pitchFamily="34" charset="0"/>
              <a:cs typeface="Gill Sans MT Pro Medium"/>
            </a:endParaRPr>
          </a:p>
          <a:p>
            <a:pPr marL="914400" lvl="1" indent="-457200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§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  <a:cs typeface="Gill Sans MT Pro Medium"/>
              </a:rPr>
              <a:t>Porting aplikacji na nowe urządzenia i rozdzielczości </a:t>
            </a:r>
            <a:r>
              <a:rPr lang="pl-PL" sz="2400" dirty="0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  <a:cs typeface="Gill Sans MT Pro Medium"/>
              </a:rPr>
              <a:t/>
            </a:r>
            <a:br>
              <a:rPr lang="pl-PL" sz="2400" dirty="0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  <a:cs typeface="Gill Sans MT Pro Medium"/>
              </a:rPr>
            </a:b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  <a:cs typeface="Gill Sans MT Pro Medium"/>
              </a:rPr>
              <a:t>(fragmentaryzacja urządzeń)</a:t>
            </a:r>
            <a:endParaRPr lang="pl-PL" sz="2400" dirty="0" smtClean="0">
              <a:solidFill>
                <a:schemeClr val="accent6">
                  <a:lumMod val="50000"/>
                </a:schemeClr>
              </a:solidFill>
              <a:latin typeface="Gill Sans MT Pro Medium" pitchFamily="34" charset="0"/>
              <a:cs typeface="Gill Sans MT Pro Medium"/>
            </a:endParaRPr>
          </a:p>
          <a:p>
            <a:pPr lvl="1">
              <a:lnSpc>
                <a:spcPct val="150000"/>
              </a:lnSpc>
              <a:spcBef>
                <a:spcPts val="600"/>
              </a:spcBef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endParaRPr lang="en-US" sz="2000" dirty="0" smtClean="0">
              <a:solidFill>
                <a:schemeClr val="tx1"/>
              </a:solidFill>
              <a:latin typeface="Gill Sans MT Pro Medium" pitchFamily="34" charset="0"/>
              <a:cs typeface="Gill Sans MT Pro Medium"/>
            </a:endParaRPr>
          </a:p>
          <a:p>
            <a:pPr marL="914400" lvl="1" indent="-457200">
              <a:lnSpc>
                <a:spcPct val="150000"/>
              </a:lnSpc>
              <a:spcBef>
                <a:spcPts val="600"/>
              </a:spcBef>
              <a:buAutoNum type="arabicPeriod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endParaRPr lang="en-US" sz="2000" dirty="0" smtClean="0">
              <a:solidFill>
                <a:schemeClr val="tx1"/>
              </a:solidFill>
              <a:latin typeface="Gill Sans MT Pro Medium" pitchFamily="34" charset="0"/>
              <a:cs typeface="Gill Sans MT Pro Medium"/>
            </a:endParaRPr>
          </a:p>
          <a:p>
            <a:pPr marL="914400" lvl="1" indent="-457200">
              <a:lnSpc>
                <a:spcPct val="150000"/>
              </a:lnSpc>
              <a:spcBef>
                <a:spcPts val="600"/>
              </a:spcBef>
              <a:buAutoNum type="arabicPeriod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endParaRPr lang="en-US" sz="2000" dirty="0" smtClean="0">
              <a:solidFill>
                <a:schemeClr val="tx1"/>
              </a:solidFill>
              <a:latin typeface="Gill Sans MT Pro Medium" pitchFamily="34" charset="0"/>
              <a:cs typeface="Gill Sans MT Pro Medium"/>
            </a:endParaRPr>
          </a:p>
          <a:p>
            <a:pPr marL="331788" indent="-331788">
              <a:lnSpc>
                <a:spcPct val="75000"/>
              </a:lnSpc>
              <a:spcBef>
                <a:spcPts val="700"/>
              </a:spcBef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endParaRPr lang="en-GB" sz="2000" dirty="0">
              <a:solidFill>
                <a:schemeClr val="tx1"/>
              </a:solidFill>
              <a:latin typeface="Gill Sans MT Pro Medium" pitchFamily="34" charset="0"/>
              <a:cs typeface="Gill Sans MT Pro Medium"/>
            </a:endParaRPr>
          </a:p>
          <a:p>
            <a:pPr marL="331788" indent="-331788">
              <a:lnSpc>
                <a:spcPct val="75000"/>
              </a:lnSpc>
              <a:spcBef>
                <a:spcPts val="700"/>
              </a:spcBef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endParaRPr lang="en-GB" sz="2000" dirty="0">
              <a:solidFill>
                <a:schemeClr val="tx1"/>
              </a:solidFill>
              <a:latin typeface="Gill Sans MT Pro Medium" pitchFamily="34" charset="0"/>
              <a:cs typeface="Gill Sans MT Pro Medium"/>
            </a:endParaRPr>
          </a:p>
          <a:p>
            <a:pPr marL="331788" indent="-331788">
              <a:lnSpc>
                <a:spcPct val="75000"/>
              </a:lnSpc>
              <a:spcBef>
                <a:spcPts val="700"/>
              </a:spcBef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endParaRPr lang="en-GB" sz="2000" dirty="0">
              <a:solidFill>
                <a:schemeClr val="tx1"/>
              </a:solidFill>
              <a:latin typeface="Gill Sans MT Pro Medium" pitchFamily="34" charset="0"/>
              <a:cs typeface="Gill Sans MT Pro Medium"/>
            </a:endParaRPr>
          </a:p>
        </p:txBody>
      </p:sp>
    </p:spTree>
    <p:extLst>
      <p:ext uri="{BB962C8B-B14F-4D97-AF65-F5344CB8AC3E}">
        <p14:creationId xmlns:p14="http://schemas.microsoft.com/office/powerpoint/2010/main" val="150086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/>
          <p:nvPr/>
        </p:nvSpPr>
        <p:spPr>
          <a:xfrm>
            <a:off x="0" y="572468"/>
            <a:ext cx="9907588" cy="699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1788" indent="-331788" algn="ctr">
              <a:lnSpc>
                <a:spcPct val="150000"/>
              </a:lnSpc>
              <a:spcBef>
                <a:spcPts val="700"/>
              </a:spcBef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pl-PL" sz="3000" b="1" dirty="0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  <a:cs typeface="Gill Sans MT Pro Medium"/>
              </a:rPr>
              <a:t>Zalety stron HTML5</a:t>
            </a:r>
            <a:endParaRPr lang="en-GB" sz="3000" b="1" dirty="0" smtClean="0">
              <a:solidFill>
                <a:schemeClr val="accent6">
                  <a:lumMod val="50000"/>
                </a:schemeClr>
              </a:solidFill>
              <a:latin typeface="Gill Sans MT Pro Medium" pitchFamily="34" charset="0"/>
              <a:cs typeface="Gill Sans MT Pro Medium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976" y="1285860"/>
            <a:ext cx="9904612" cy="465287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marL="914400" lvl="1" indent="-457200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§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  <a:cs typeface="Gill Sans MT Pro Medium"/>
              </a:rPr>
              <a:t>Produkcja jednej wersji serwisu (czas i koszty)</a:t>
            </a:r>
            <a:endParaRPr lang="pl-PL" sz="2000" dirty="0" smtClean="0">
              <a:solidFill>
                <a:schemeClr val="accent6">
                  <a:lumMod val="50000"/>
                </a:schemeClr>
              </a:solidFill>
              <a:latin typeface="Gill Sans MT Pro Medium" pitchFamily="34" charset="0"/>
              <a:cs typeface="Gill Sans MT Pro Medium"/>
            </a:endParaRPr>
          </a:p>
          <a:p>
            <a:pPr marL="914400" lvl="1" indent="-457200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§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  <a:cs typeface="Gill Sans MT Pro Medium"/>
              </a:rPr>
              <a:t>Reklama w Google Adwords – ta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  <a:cs typeface="Gill Sans MT Pro Medium"/>
              </a:rPr>
              <a:t>sama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  <a:cs typeface="Gill Sans MT Pro Medium"/>
              </a:rPr>
              <a:t> dla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  <a:cs typeface="Gill Sans MT Pro Medium"/>
              </a:rPr>
              <a:t>strony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  <a:cs typeface="Gill Sans MT Pro Medium"/>
              </a:rPr>
              <a:t> www i mobile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  <a:cs typeface="Gill Sans MT Pro Medium"/>
              </a:rPr>
              <a:t/>
            </a:r>
            <a:b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  <a:cs typeface="Gill Sans MT Pro Medium"/>
              </a:rPr>
            </a:br>
            <a:endParaRPr lang="en-GB" sz="2000" dirty="0" smtClean="0">
              <a:solidFill>
                <a:schemeClr val="accent6">
                  <a:lumMod val="50000"/>
                </a:schemeClr>
              </a:solidFill>
              <a:latin typeface="Gill Sans MT Pro Medium" pitchFamily="34" charset="0"/>
              <a:cs typeface="Gill Sans MT Pro Medium"/>
            </a:endParaRPr>
          </a:p>
          <a:p>
            <a:pPr marL="331788" indent="-331788">
              <a:lnSpc>
                <a:spcPct val="75000"/>
              </a:lnSpc>
              <a:spcBef>
                <a:spcPts val="700"/>
              </a:spcBef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endParaRPr lang="en-GB" sz="2000" dirty="0">
              <a:solidFill>
                <a:schemeClr val="accent6">
                  <a:lumMod val="50000"/>
                </a:schemeClr>
              </a:solidFill>
              <a:latin typeface="Gill Sans MT Pro Medium" pitchFamily="34" charset="0"/>
              <a:cs typeface="Gill Sans MT Pro Medium"/>
            </a:endParaRPr>
          </a:p>
          <a:p>
            <a:pPr marL="331788" indent="-331788">
              <a:lnSpc>
                <a:spcPct val="75000"/>
              </a:lnSpc>
              <a:spcBef>
                <a:spcPts val="700"/>
              </a:spcBef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endParaRPr lang="en-GB" sz="2000" dirty="0">
              <a:solidFill>
                <a:schemeClr val="accent6">
                  <a:lumMod val="50000"/>
                </a:schemeClr>
              </a:solidFill>
              <a:latin typeface="Gill Sans MT Pro Medium" pitchFamily="34" charset="0"/>
              <a:cs typeface="Gill Sans MT Pro Medium"/>
            </a:endParaRPr>
          </a:p>
          <a:p>
            <a:pPr marL="331788" indent="-331788">
              <a:lnSpc>
                <a:spcPct val="75000"/>
              </a:lnSpc>
              <a:spcBef>
                <a:spcPts val="700"/>
              </a:spcBef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endParaRPr lang="en-GB" sz="2000" dirty="0">
              <a:solidFill>
                <a:schemeClr val="accent6">
                  <a:lumMod val="50000"/>
                </a:schemeClr>
              </a:solidFill>
              <a:latin typeface="Gill Sans MT Pro Medium" pitchFamily="34" charset="0"/>
              <a:cs typeface="Gill Sans MT Pro Medium"/>
            </a:endParaRPr>
          </a:p>
          <a:p>
            <a:pPr marL="331788" indent="-331788">
              <a:lnSpc>
                <a:spcPct val="75000"/>
              </a:lnSpc>
              <a:spcBef>
                <a:spcPts val="700"/>
              </a:spcBef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endParaRPr lang="en-GB" sz="2000" dirty="0">
              <a:solidFill>
                <a:schemeClr val="accent6">
                  <a:lumMod val="50000"/>
                </a:schemeClr>
              </a:solidFill>
              <a:latin typeface="Gill Sans MT Pro Medium" pitchFamily="34" charset="0"/>
              <a:cs typeface="Gill Sans MT Pro Medium"/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2500306"/>
            <a:ext cx="9907588" cy="699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1788" indent="-331788" algn="ctr">
              <a:lnSpc>
                <a:spcPct val="150000"/>
              </a:lnSpc>
              <a:spcBef>
                <a:spcPts val="700"/>
              </a:spcBef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pl-PL" sz="3000" b="1" dirty="0" smtClean="0">
                <a:solidFill>
                  <a:srgbClr val="002060"/>
                </a:solidFill>
                <a:latin typeface="Gill Sans MT Pro Medium" pitchFamily="34" charset="0"/>
                <a:cs typeface="Gill Sans MT Pro Medium"/>
              </a:rPr>
              <a:t>Wady stron HTML5</a:t>
            </a:r>
            <a:endParaRPr lang="en-GB" sz="3000" b="1" dirty="0" smtClean="0">
              <a:solidFill>
                <a:srgbClr val="000000"/>
              </a:solidFill>
              <a:latin typeface="Gill Sans MT Pro Medium" pitchFamily="34" charset="0"/>
              <a:cs typeface="Gill Sans MT Pro Medium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3143272"/>
            <a:ext cx="9907588" cy="3500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marL="914400" lvl="1" indent="-457200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§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  <a:cs typeface="Gill Sans MT Pro Medium"/>
              </a:rPr>
              <a:t>P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  <a:cs typeface="Gill Sans MT Pro Medium"/>
              </a:rPr>
              <a:t>obranie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  <a:cs typeface="Gill Sans MT Pro Medium"/>
              </a:rPr>
              <a:t> treści wyłącznie online</a:t>
            </a:r>
          </a:p>
          <a:p>
            <a:pPr marL="914400" lvl="1" indent="-457200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§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  <a:cs typeface="Gill Sans MT Pro Medium"/>
              </a:rPr>
              <a:t>Brak możliwości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  <a:cs typeface="Gill Sans MT Pro Medium"/>
              </a:rPr>
              <a:t>wykorzystania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  <a:cs typeface="Gill Sans MT Pro Medium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  <a:cs typeface="Gill Sans MT Pro Medium"/>
              </a:rPr>
              <a:t>niektórych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  <a:cs typeface="Gill Sans MT Pro Medium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  <a:cs typeface="Gill Sans MT Pro Medium"/>
              </a:rPr>
              <a:t>natywnych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  <a:cs typeface="Gill Sans MT Pro Medium"/>
              </a:rPr>
              <a:t> elementów systemów OS</a:t>
            </a:r>
            <a:endParaRPr lang="pl-PL" sz="2000" dirty="0" smtClean="0">
              <a:solidFill>
                <a:schemeClr val="accent6">
                  <a:lumMod val="50000"/>
                </a:schemeClr>
              </a:solidFill>
              <a:latin typeface="Gill Sans MT Pro Medium" pitchFamily="34" charset="0"/>
              <a:cs typeface="Gill Sans MT Pro Medium"/>
            </a:endParaRPr>
          </a:p>
          <a:p>
            <a:pPr marL="914400" lvl="1" indent="-457200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§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  <a:cs typeface="Gill Sans MT Pro Medium"/>
              </a:rPr>
              <a:t>Brak notyfikacji systemowych i komunikacji bezpośredniej z odbiorcą</a:t>
            </a:r>
            <a:endParaRPr lang="pl-PL" sz="2000" dirty="0" smtClean="0">
              <a:solidFill>
                <a:schemeClr val="accent6">
                  <a:lumMod val="50000"/>
                </a:schemeClr>
              </a:solidFill>
              <a:latin typeface="Gill Sans MT Pro Medium" pitchFamily="34" charset="0"/>
              <a:cs typeface="Gill Sans MT Pro Medium"/>
            </a:endParaRPr>
          </a:p>
          <a:p>
            <a:pPr marL="914400" lvl="1" indent="-457200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§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  <a:cs typeface="Gill Sans MT Pro Medium"/>
              </a:rPr>
              <a:t>Brak widgetów systemowych</a:t>
            </a:r>
            <a:endParaRPr lang="pl-PL" sz="2000" dirty="0" smtClean="0">
              <a:solidFill>
                <a:schemeClr val="accent6">
                  <a:lumMod val="50000"/>
                </a:schemeClr>
              </a:solidFill>
              <a:latin typeface="Gill Sans MT Pro Medium" pitchFamily="34" charset="0"/>
              <a:cs typeface="Gill Sans MT Pro Medium"/>
            </a:endParaRPr>
          </a:p>
          <a:p>
            <a:pPr marL="914400" lvl="1" indent="-457200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§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  <a:cs typeface="Gill Sans MT Pro Medium"/>
              </a:rPr>
              <a:t>Brak wsparcia grafiki 3D dla gier i zaawansowanych aplikacji </a:t>
            </a:r>
            <a:endParaRPr lang="pl-PL" sz="2000" dirty="0" smtClean="0">
              <a:solidFill>
                <a:schemeClr val="accent6">
                  <a:lumMod val="50000"/>
                </a:schemeClr>
              </a:solidFill>
              <a:latin typeface="Gill Sans MT Pro Medium" pitchFamily="34" charset="0"/>
              <a:cs typeface="Gill Sans MT Pro Medium"/>
            </a:endParaRPr>
          </a:p>
          <a:p>
            <a:pPr marL="914400" lvl="1" indent="-457200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§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  <a:cs typeface="Gill Sans MT Pro Medium"/>
              </a:rPr>
              <a:t>Pełne wykorzystanie możliwości platformy OS wymaga dedykowanego HTML5</a:t>
            </a:r>
          </a:p>
          <a:p>
            <a:pPr marL="914400" lvl="1" indent="-457200">
              <a:lnSpc>
                <a:spcPct val="150000"/>
              </a:lnSpc>
              <a:spcBef>
                <a:spcPts val="600"/>
              </a:spcBef>
              <a:buAutoNum type="arabicPeriod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endParaRPr lang="en-GB" sz="2000" dirty="0" smtClean="0">
              <a:solidFill>
                <a:schemeClr val="accent6">
                  <a:lumMod val="50000"/>
                </a:schemeClr>
              </a:solidFill>
              <a:latin typeface="Gill Sans MT Pro Medium" pitchFamily="34" charset="0"/>
              <a:cs typeface="Gill Sans MT Pro Medium"/>
            </a:endParaRPr>
          </a:p>
          <a:p>
            <a:pPr marL="331788" indent="-331788">
              <a:lnSpc>
                <a:spcPct val="75000"/>
              </a:lnSpc>
              <a:spcBef>
                <a:spcPts val="700"/>
              </a:spcBef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endParaRPr lang="en-GB" sz="2000" dirty="0">
              <a:solidFill>
                <a:schemeClr val="accent6">
                  <a:lumMod val="50000"/>
                </a:schemeClr>
              </a:solidFill>
              <a:latin typeface="Gill Sans MT Pro Medium" pitchFamily="34" charset="0"/>
              <a:cs typeface="Gill Sans MT Pro Medium"/>
            </a:endParaRPr>
          </a:p>
          <a:p>
            <a:pPr marL="331788" indent="-331788">
              <a:lnSpc>
                <a:spcPct val="75000"/>
              </a:lnSpc>
              <a:spcBef>
                <a:spcPts val="700"/>
              </a:spcBef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endParaRPr lang="en-GB" sz="2000" dirty="0">
              <a:solidFill>
                <a:schemeClr val="accent6">
                  <a:lumMod val="50000"/>
                </a:schemeClr>
              </a:solidFill>
              <a:latin typeface="Gill Sans MT Pro Medium" pitchFamily="34" charset="0"/>
              <a:cs typeface="Gill Sans MT Pro Medium"/>
            </a:endParaRPr>
          </a:p>
          <a:p>
            <a:pPr marL="331788" indent="-331788">
              <a:lnSpc>
                <a:spcPct val="75000"/>
              </a:lnSpc>
              <a:spcBef>
                <a:spcPts val="700"/>
              </a:spcBef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endParaRPr lang="en-GB" sz="2000" dirty="0">
              <a:solidFill>
                <a:schemeClr val="accent6">
                  <a:lumMod val="50000"/>
                </a:schemeClr>
              </a:solidFill>
              <a:latin typeface="Gill Sans MT Pro Medium" pitchFamily="34" charset="0"/>
              <a:cs typeface="Gill Sans MT Pro Medium"/>
            </a:endParaRPr>
          </a:p>
          <a:p>
            <a:pPr marL="331788" indent="-331788">
              <a:lnSpc>
                <a:spcPct val="75000"/>
              </a:lnSpc>
              <a:spcBef>
                <a:spcPts val="700"/>
              </a:spcBef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endParaRPr lang="en-GB" sz="2000" dirty="0">
              <a:solidFill>
                <a:schemeClr val="accent6">
                  <a:lumMod val="50000"/>
                </a:schemeClr>
              </a:solidFill>
              <a:latin typeface="Gill Sans MT Pro Medium" pitchFamily="34" charset="0"/>
              <a:cs typeface="Gill Sans MT Pro Medium"/>
            </a:endParaRPr>
          </a:p>
        </p:txBody>
      </p:sp>
    </p:spTree>
    <p:extLst>
      <p:ext uri="{BB962C8B-B14F-4D97-AF65-F5344CB8AC3E}">
        <p14:creationId xmlns:p14="http://schemas.microsoft.com/office/powerpoint/2010/main" val="52464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/>
          <p:nvPr/>
        </p:nvSpPr>
        <p:spPr>
          <a:xfrm>
            <a:off x="0" y="188640"/>
            <a:ext cx="9907588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1788" indent="-331788" algn="ctr">
              <a:spcBef>
                <a:spcPts val="0"/>
              </a:spcBef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pl-PL" sz="3100" b="1" dirty="0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  <a:cs typeface="Gill Sans MT Pro Medium"/>
              </a:rPr>
              <a:t>Wybór </a:t>
            </a:r>
          </a:p>
          <a:p>
            <a:pPr marL="331788" indent="-331788" algn="ctr">
              <a:spcBef>
                <a:spcPts val="0"/>
              </a:spcBef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endParaRPr lang="pl-PL" sz="2800" b="1" dirty="0" smtClean="0">
              <a:solidFill>
                <a:schemeClr val="accent6">
                  <a:lumMod val="50000"/>
                </a:schemeClr>
              </a:solidFill>
              <a:latin typeface="Gill Sans MT Pro Medium" pitchFamily="34" charset="0"/>
              <a:cs typeface="Gill Sans MT Pro Medium"/>
            </a:endParaRPr>
          </a:p>
          <a:p>
            <a:pPr marL="331788" indent="-331788" algn="ctr">
              <a:spcBef>
                <a:spcPts val="0"/>
              </a:spcBef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endParaRPr lang="pl-PL" sz="1800" b="1" dirty="0">
              <a:solidFill>
                <a:schemeClr val="accent6">
                  <a:lumMod val="50000"/>
                </a:schemeClr>
              </a:solidFill>
              <a:latin typeface="Gill Sans MT Pro Medium" pitchFamily="34" charset="0"/>
              <a:cs typeface="Gill Sans MT Pro Medium"/>
            </a:endParaRPr>
          </a:p>
          <a:p>
            <a:pPr marL="331788" indent="-331788">
              <a:spcBef>
                <a:spcPts val="0"/>
              </a:spcBef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pl-PL" sz="1800" b="1" dirty="0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  <a:cs typeface="Gill Sans MT Pro Medium"/>
              </a:rPr>
              <a:t>              </a:t>
            </a:r>
            <a:r>
              <a:rPr lang="pl-PL" sz="2400" b="1" dirty="0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  <a:cs typeface="Gill Sans MT Pro Medium"/>
              </a:rPr>
              <a:t>Dla </a:t>
            </a:r>
            <a:r>
              <a:rPr lang="pl-PL" sz="2400" b="1" dirty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  <a:cs typeface="Gill Sans MT Pro Medium"/>
              </a:rPr>
              <a:t>kogo HTML5? </a:t>
            </a:r>
            <a:r>
              <a:rPr lang="pl-PL" sz="2400" b="1" dirty="0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  <a:cs typeface="Gill Sans MT Pro Medium"/>
              </a:rPr>
              <a:t>                          Dla kogo aplikacje?  </a:t>
            </a:r>
            <a:endParaRPr lang="en-GB" sz="2400" b="1" dirty="0" smtClean="0">
              <a:solidFill>
                <a:schemeClr val="accent6">
                  <a:lumMod val="50000"/>
                </a:schemeClr>
              </a:solidFill>
              <a:latin typeface="Gill Sans MT Pro Medium" pitchFamily="34" charset="0"/>
              <a:cs typeface="Gill Sans MT Pro Medium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4161704" y="2210574"/>
            <a:ext cx="2" cy="450051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8" descr="HTML5_Logo_512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1466" y="1922542"/>
            <a:ext cx="726604" cy="726604"/>
          </a:xfrm>
          <a:prstGeom prst="rect">
            <a:avLst/>
          </a:prstGeom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6162" y="2132856"/>
            <a:ext cx="792088" cy="205895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7890" y="2060848"/>
            <a:ext cx="540080" cy="259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7730" y="1922542"/>
            <a:ext cx="530647" cy="493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7058" y="1934156"/>
            <a:ext cx="743000" cy="630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6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8090" y="1994550"/>
            <a:ext cx="324751" cy="517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gazety.jpe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274" y="2960974"/>
            <a:ext cx="1759520" cy="1626498"/>
          </a:xfrm>
          <a:prstGeom prst="rect">
            <a:avLst/>
          </a:prstGeom>
        </p:spPr>
      </p:pic>
      <p:pic>
        <p:nvPicPr>
          <p:cNvPr id="25" name="Picture 24" descr="web-develop.jpe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5482" y="2960975"/>
            <a:ext cx="1763999" cy="1769879"/>
          </a:xfrm>
          <a:prstGeom prst="rect">
            <a:avLst/>
          </a:prstGeom>
        </p:spPr>
      </p:pic>
      <p:pic>
        <p:nvPicPr>
          <p:cNvPr id="38" name="Picture 37" descr="diagram_salesforce.jpe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3754" y="2930654"/>
            <a:ext cx="2315908" cy="1656184"/>
          </a:xfrm>
          <a:prstGeom prst="rect">
            <a:avLst/>
          </a:prstGeom>
        </p:spPr>
      </p:pic>
      <p:pic>
        <p:nvPicPr>
          <p:cNvPr id="41" name="Picture 40" descr="loyalty-program-software.jpe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8050" y="2858646"/>
            <a:ext cx="2088000" cy="1785498"/>
          </a:xfrm>
          <a:prstGeom prst="rect">
            <a:avLst/>
          </a:prstGeom>
        </p:spPr>
      </p:pic>
      <p:pic>
        <p:nvPicPr>
          <p:cNvPr id="47" name="Picture 46" descr="angrybirdsspace.png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0138" y="4946878"/>
            <a:ext cx="1769817" cy="1052736"/>
          </a:xfrm>
          <a:prstGeom prst="rect">
            <a:avLst/>
          </a:prstGeom>
        </p:spPr>
      </p:pic>
      <p:pic>
        <p:nvPicPr>
          <p:cNvPr id="8194" name="Picture 2" descr="C:\Users\maciej.wolski\Desktop\prez_html5\advert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241343" y="4796201"/>
            <a:ext cx="1624219" cy="1950877"/>
          </a:xfrm>
          <a:prstGeom prst="rect">
            <a:avLst/>
          </a:prstGeom>
          <a:noFill/>
        </p:spPr>
      </p:pic>
      <p:pic>
        <p:nvPicPr>
          <p:cNvPr id="8195" name="Picture 3" descr="C:\Users\maciej.wolski\Desktop\prez_html5\paypass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21746" y="4802862"/>
            <a:ext cx="1650504" cy="1650504"/>
          </a:xfrm>
          <a:prstGeom prst="rect">
            <a:avLst/>
          </a:prstGeom>
          <a:noFill/>
        </p:spPr>
      </p:pic>
      <p:pic>
        <p:nvPicPr>
          <p:cNvPr id="23" name="Picture 3" descr="C:\Users\maciej.wolski\Desktop\prez_html5\ios.png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794" y="1916832"/>
            <a:ext cx="688998" cy="504056"/>
          </a:xfrm>
          <a:prstGeom prst="rect">
            <a:avLst/>
          </a:prstGeom>
          <a:noFill/>
        </p:spPr>
      </p:pic>
      <p:pic>
        <p:nvPicPr>
          <p:cNvPr id="8196" name="Picture 4" descr="C:\Users\maciej.wolski\Desktop\prez_html5\iphones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249938" y="4799589"/>
            <a:ext cx="1728192" cy="14434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945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/>
          <p:nvPr/>
        </p:nvSpPr>
        <p:spPr>
          <a:xfrm>
            <a:off x="0" y="188640"/>
            <a:ext cx="9907588" cy="789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1788" indent="-331788" algn="ctr">
              <a:lnSpc>
                <a:spcPct val="150000"/>
              </a:lnSpc>
              <a:spcBef>
                <a:spcPts val="700"/>
              </a:spcBef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pl-PL" sz="3200" b="1" dirty="0" smtClean="0">
                <a:solidFill>
                  <a:srgbClr val="002060"/>
                </a:solidFill>
                <a:latin typeface="Gill Sans MT Pro Medium" pitchFamily="34" charset="0"/>
                <a:cs typeface="Gill Sans MT Pro Medium"/>
              </a:rPr>
              <a:t>1 Rozwiązanie dla każdego?</a:t>
            </a:r>
            <a:endParaRPr lang="en-GB" sz="3200" b="1" dirty="0" smtClean="0">
              <a:solidFill>
                <a:srgbClr val="000000"/>
              </a:solidFill>
              <a:latin typeface="Gill Sans MT Pro Medium" pitchFamily="34" charset="0"/>
              <a:cs typeface="Gill Sans MT Pro Medium"/>
            </a:endParaRPr>
          </a:p>
        </p:txBody>
      </p:sp>
      <p:pic>
        <p:nvPicPr>
          <p:cNvPr id="4" name="Picture 3" descr="HTML5_Logo_512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290" y="1599855"/>
            <a:ext cx="726604" cy="7266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5802" y="1916832"/>
            <a:ext cx="792088" cy="205895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7530" y="1887887"/>
            <a:ext cx="540080" cy="259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9458" y="1671863"/>
            <a:ext cx="530647" cy="493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3954" y="1671863"/>
            <a:ext cx="743000" cy="630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3714" y="1743871"/>
            <a:ext cx="324751" cy="517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281386" y="1671863"/>
            <a:ext cx="4243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Gill Sans MT Pro Medium" pitchFamily="34" charset="0"/>
              </a:rPr>
              <a:t>+</a:t>
            </a:r>
            <a:endParaRPr lang="en-US" sz="3200" dirty="0">
              <a:solidFill>
                <a:schemeClr val="tx1"/>
              </a:solidFill>
              <a:latin typeface="Gill Sans MT Pro Medium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74074" y="1671863"/>
            <a:ext cx="21804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</a:rPr>
              <a:t>= Hybryda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Gill Sans MT Pro Medium" pitchFamily="34" charset="0"/>
            </a:endParaRPr>
          </a:p>
        </p:txBody>
      </p:sp>
      <p:pic>
        <p:nvPicPr>
          <p:cNvPr id="15" name="Picture 3" descr="C:\Users\maciej.wolski\Desktop\prez_html5\ios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5602" y="1772816"/>
            <a:ext cx="807066" cy="590433"/>
          </a:xfrm>
          <a:prstGeom prst="rect">
            <a:avLst/>
          </a:prstGeom>
          <a:noFill/>
        </p:spPr>
      </p:pic>
      <p:pic>
        <p:nvPicPr>
          <p:cNvPr id="11" name="Picture 10" descr="device-2011-08-09-102626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02" y="2852936"/>
            <a:ext cx="1967780" cy="3501007"/>
          </a:xfrm>
          <a:prstGeom prst="rect">
            <a:avLst/>
          </a:prstGeom>
        </p:spPr>
      </p:pic>
      <p:pic>
        <p:nvPicPr>
          <p:cNvPr id="16" name="Picture 15" descr="1_menu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83" y="2852936"/>
            <a:ext cx="2116800" cy="3528000"/>
          </a:xfrm>
          <a:prstGeom prst="rect">
            <a:avLst/>
          </a:prstGeom>
        </p:spPr>
      </p:pic>
      <p:pic>
        <p:nvPicPr>
          <p:cNvPr id="17" name="Picture 16" descr="IMG_0301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785" y="2852936"/>
            <a:ext cx="2352000" cy="3528000"/>
          </a:xfrm>
          <a:prstGeom prst="rect">
            <a:avLst/>
          </a:prstGeom>
        </p:spPr>
      </p:pic>
      <p:pic>
        <p:nvPicPr>
          <p:cNvPr id="18" name="Picture 17" descr="IMG_0208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384" y="2857496"/>
            <a:ext cx="2351997" cy="352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71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Zrzut ekranu 2013-05-23 o 15.58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7766"/>
            <a:ext cx="9907588" cy="5500234"/>
          </a:xfrm>
          <a:prstGeom prst="rect">
            <a:avLst/>
          </a:prstGeom>
        </p:spPr>
      </p:pic>
      <p:sp>
        <p:nvSpPr>
          <p:cNvPr id="3" name="Rectangle 11"/>
          <p:cNvSpPr/>
          <p:nvPr/>
        </p:nvSpPr>
        <p:spPr>
          <a:xfrm>
            <a:off x="0" y="188640"/>
            <a:ext cx="9907588" cy="789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1788" indent="-331788" algn="ctr">
              <a:lnSpc>
                <a:spcPct val="150000"/>
              </a:lnSpc>
              <a:spcBef>
                <a:spcPts val="700"/>
              </a:spcBef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pl-PL" sz="3200" b="1" dirty="0" smtClean="0">
                <a:solidFill>
                  <a:srgbClr val="002060"/>
                </a:solidFill>
                <a:latin typeface="Gill Sans MT Pro Medium" pitchFamily="34" charset="0"/>
                <a:cs typeface="Gill Sans MT Pro Medium"/>
              </a:rPr>
              <a:t>2 Rozwiązanie dla każdego?</a:t>
            </a:r>
            <a:endParaRPr lang="en-GB" sz="3200" b="1" dirty="0" smtClean="0">
              <a:solidFill>
                <a:srgbClr val="000000"/>
              </a:solidFill>
              <a:latin typeface="Gill Sans MT Pro Medium" pitchFamily="34" charset="0"/>
              <a:cs typeface="Gill Sans MT Pro Medium"/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201266" y="1701294"/>
            <a:ext cx="9421969" cy="4319994"/>
            <a:chOff x="345282" y="1239676"/>
            <a:chExt cx="12313368" cy="5645708"/>
          </a:xfrm>
        </p:grpSpPr>
        <p:grpSp>
          <p:nvGrpSpPr>
            <p:cNvPr id="12" name="Group 11"/>
            <p:cNvGrpSpPr/>
            <p:nvPr/>
          </p:nvGrpSpPr>
          <p:grpSpPr>
            <a:xfrm>
              <a:off x="345282" y="1263193"/>
              <a:ext cx="9213503" cy="5622191"/>
              <a:chOff x="345282" y="1263193"/>
              <a:chExt cx="9213503" cy="5622191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345282" y="1263193"/>
                <a:ext cx="2948807" cy="5622191"/>
                <a:chOff x="265292" y="1263193"/>
                <a:chExt cx="2948807" cy="5622191"/>
              </a:xfrm>
            </p:grpSpPr>
            <p:pic>
              <p:nvPicPr>
                <p:cNvPr id="4" name="Picture 4" descr="C:\Users\Krzysiek\Desktop\PNG Phone\BluS3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5292" y="1263193"/>
                  <a:ext cx="2948807" cy="562219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" name="Picture 2" descr="C:\Users\Krzysiek\Dropbox\NorbSoft\4. Screenshot\Screenshot_2013-03-22-16-01-14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4695" y="1782341"/>
                  <a:ext cx="2450250" cy="4356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6" name="Picture 4" descr="C:\Users\Krzysiek\Desktop\PNG Phone\BluS3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79391" y="1263193"/>
                <a:ext cx="2948807" cy="56221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3" descr="C:\Users\Krzysiek\Dropbox\NorbSoft\4. Screenshot\Screenshot_2013-03-25-11-23-31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37306" y="1856940"/>
                <a:ext cx="2450250" cy="435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4" descr="C:\Users\Krzysiek\Desktop\PNG Phone\BluS3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09978" y="1263193"/>
                <a:ext cx="2948807" cy="56221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2" descr="C:\Users\Krzysiek\Dropbox\NorbSoft\4. Screenshot\Screenshot_2013-03-25-11-34-46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9381" y="1847613"/>
                <a:ext cx="2450250" cy="435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4" name="Picture 4" descr="C:\Users\Krzysiek\Desktop\PNG Phone\BluS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09843" y="1239676"/>
              <a:ext cx="2948807" cy="5622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 descr="1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2346" y="1844824"/>
              <a:ext cx="2486250" cy="44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3777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85523" y="2590800"/>
            <a:ext cx="2056973" cy="8771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31788" indent="-331788" algn="ctr">
              <a:lnSpc>
                <a:spcPct val="150000"/>
              </a:lnSpc>
              <a:spcBef>
                <a:spcPts val="700"/>
              </a:spcBef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pl-PL" sz="3600" dirty="0" smtClean="0">
                <a:solidFill>
                  <a:srgbClr val="002060"/>
                </a:solidFill>
                <a:latin typeface="Gill Sans MT Pro Medium"/>
                <a:cs typeface="Gill Sans MT Pro Medium"/>
              </a:rPr>
              <a:t>Marketing</a:t>
            </a:r>
            <a:endParaRPr lang="en-GB" sz="3600" dirty="0" smtClean="0">
              <a:solidFill>
                <a:srgbClr val="000000"/>
              </a:solidFill>
              <a:latin typeface="Gill Sans MT Pro Medium"/>
              <a:cs typeface="Gill Sans MT Pro Medium"/>
            </a:endParaRPr>
          </a:p>
        </p:txBody>
      </p:sp>
    </p:spTree>
    <p:extLst>
      <p:ext uri="{BB962C8B-B14F-4D97-AF65-F5344CB8AC3E}">
        <p14:creationId xmlns:p14="http://schemas.microsoft.com/office/powerpoint/2010/main" val="54785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073474" y="214766"/>
            <a:ext cx="57606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pl-PL" sz="3200" b="1" dirty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</a:rPr>
              <a:t>Rynek mobilny w </a:t>
            </a:r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</a:rPr>
              <a:t>Polsce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469538" y="1236576"/>
            <a:ext cx="8784975" cy="52167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457200" marR="0" lvl="0" indent="-45720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/>
            </a:pPr>
            <a:endParaRPr lang="pl-PL" sz="1000" i="0" u="none" strike="noStrike" kern="120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latin typeface="Gill Sans MT Pro Medium" pitchFamily="34" charset="0"/>
              <a:ea typeface="Microsoft YaHei" pitchFamily="2"/>
              <a:cs typeface="Mangal" pitchFamily="2"/>
            </a:endParaRPr>
          </a:p>
          <a:p>
            <a:pPr marL="457200" marR="0" lvl="0" indent="-45720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/>
            </a:pPr>
            <a:r>
              <a:rPr lang="pl-PL" sz="2400" i="0" u="none" strike="noStrike" kern="120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  <a:ea typeface="Microsoft YaHei" pitchFamily="2"/>
                <a:cs typeface="Mangal" pitchFamily="2"/>
              </a:rPr>
              <a:t>5,5 mln Polaków korzysta regularnie z internetu w telefonie*</a:t>
            </a:r>
            <a:endParaRPr lang="pl-PL" sz="1800" i="0" u="none" strike="noStrike" kern="120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latin typeface="Gill Sans MT Pro Medium" pitchFamily="34" charset="0"/>
              <a:ea typeface="Microsoft YaHei" pitchFamily="2"/>
              <a:cs typeface="Mangal" pitchFamily="2"/>
            </a:endParaRPr>
          </a:p>
          <a:p>
            <a:pPr marL="457200" marR="0" lvl="0" indent="-45720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/>
            </a:pPr>
            <a:endParaRPr lang="pl-PL" sz="1000" i="0" u="none" strike="noStrike" kern="120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latin typeface="Gill Sans MT Pro Medium" pitchFamily="34" charset="0"/>
              <a:ea typeface="Microsoft YaHei" pitchFamily="2"/>
              <a:cs typeface="Mangal" pitchFamily="2"/>
            </a:endParaRPr>
          </a:p>
          <a:p>
            <a:pPr marL="457200" marR="0" lvl="0" indent="-45720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/>
            </a:pPr>
            <a:r>
              <a:rPr lang="pl-PL" sz="2400" i="0" u="none" strike="noStrike" kern="120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  <a:ea typeface="Microsoft YaHei" pitchFamily="2"/>
                <a:cs typeface="Mangal" pitchFamily="2"/>
              </a:rPr>
              <a:t>18</a:t>
            </a:r>
            <a:r>
              <a:rPr lang="pl-PL" sz="2400" i="0" u="none" strike="noStrike" kern="120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  <a:ea typeface="Microsoft YaHei" pitchFamily="2"/>
                <a:cs typeface="Mangal" pitchFamily="2"/>
              </a:rPr>
              <a:t>% Polaków korzysta ze </a:t>
            </a:r>
            <a:r>
              <a:rPr lang="pl-PL" sz="2400" i="0" u="none" strike="noStrike" kern="120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  <a:ea typeface="Microsoft YaHei" pitchFamily="2"/>
                <a:cs typeface="Mangal" pitchFamily="2"/>
              </a:rPr>
              <a:t>smartfonów</a:t>
            </a:r>
            <a:endParaRPr lang="pl-PL" sz="2400" i="0" u="none" strike="noStrike" kern="1200" dirty="0">
              <a:ln>
                <a:noFill/>
              </a:ln>
              <a:solidFill>
                <a:schemeClr val="accent6">
                  <a:lumMod val="50000"/>
                </a:schemeClr>
              </a:solidFill>
              <a:latin typeface="Gill Sans MT Pro Medium" pitchFamily="34" charset="0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400" dirty="0" smtClean="0">
              <a:solidFill>
                <a:schemeClr val="accent2">
                  <a:lumMod val="50000"/>
                </a:schemeClr>
              </a:solidFill>
              <a:latin typeface="Gill Sans MT Pro Medium" pitchFamily="34" charset="0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2400" b="0" i="0" u="none" strike="noStrike" kern="1200" dirty="0">
              <a:ln>
                <a:noFill/>
              </a:ln>
              <a:solidFill>
                <a:schemeClr val="accent2">
                  <a:lumMod val="50000"/>
                </a:schemeClr>
              </a:solidFill>
              <a:latin typeface="Gill Sans MT Pro Medium" pitchFamily="34" charset="0"/>
              <a:ea typeface="Microsoft YaHei" pitchFamily="2"/>
              <a:cs typeface="Mangal" pitchFamily="2"/>
            </a:endParaRPr>
          </a:p>
          <a:p>
            <a:pPr marR="0" lvl="0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/>
            </a:pPr>
            <a:endParaRPr lang="pl-PL" sz="2400" b="0" i="0" u="none" strike="noStrike" kern="120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latin typeface="Gill Sans MT Pro Medium" pitchFamily="34" charset="0"/>
              <a:ea typeface="Microsoft YaHei" pitchFamily="2"/>
              <a:cs typeface="Mangal" pitchFamily="2"/>
            </a:endParaRPr>
          </a:p>
          <a:p>
            <a:pPr marR="0" lvl="0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/>
            </a:pPr>
            <a:endParaRPr lang="pl-PL" sz="1000" b="0" i="0" u="none" strike="noStrike" kern="1200" dirty="0">
              <a:ln>
                <a:noFill/>
              </a:ln>
              <a:solidFill>
                <a:schemeClr val="accent2">
                  <a:lumMod val="50000"/>
                </a:schemeClr>
              </a:solidFill>
              <a:latin typeface="Gill Sans MT Pro Medium" pitchFamily="34" charset="0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 dirty="0">
              <a:ln>
                <a:noFill/>
              </a:ln>
              <a:solidFill>
                <a:schemeClr val="tx1"/>
              </a:solidFill>
              <a:latin typeface="Gill Sans MT Pro Medium" pitchFamily="34" charset="0"/>
              <a:ea typeface="Microsoft YaHei" pitchFamily="2"/>
              <a:cs typeface="Mangal" pitchFamily="2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633314" y="6319391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hangingPunct="0">
              <a:spcBef>
                <a:spcPts val="0"/>
              </a:spcBef>
              <a:spcAft>
                <a:spcPts val="0"/>
              </a:spcAft>
            </a:pPr>
            <a:r>
              <a:rPr lang="pl-PL" sz="1600" dirty="0">
                <a:latin typeface="Gill Sans MT Pro Medium" pitchFamily="34" charset="0"/>
                <a:ea typeface="Microsoft YaHei" pitchFamily="2"/>
                <a:cs typeface="Mangal" pitchFamily="2"/>
              </a:rPr>
              <a:t>*badanie Consumer Connection System (CCS) przeprowadzonego </a:t>
            </a:r>
            <a:r>
              <a:rPr lang="pl-PL" sz="1600" dirty="0" smtClean="0">
                <a:latin typeface="Gill Sans MT Pro Medium" pitchFamily="34" charset="0"/>
                <a:ea typeface="Microsoft YaHei" pitchFamily="2"/>
                <a:cs typeface="Mangal" pitchFamily="2"/>
              </a:rPr>
              <a:t/>
            </a:r>
            <a:br>
              <a:rPr lang="pl-PL" sz="1600" dirty="0" smtClean="0">
                <a:latin typeface="Gill Sans MT Pro Medium" pitchFamily="34" charset="0"/>
                <a:ea typeface="Microsoft YaHei" pitchFamily="2"/>
                <a:cs typeface="Mangal" pitchFamily="2"/>
              </a:rPr>
            </a:br>
            <a:r>
              <a:rPr lang="pl-PL" sz="1600" dirty="0" smtClean="0">
                <a:latin typeface="Gill Sans MT Pro Medium" pitchFamily="34" charset="0"/>
                <a:ea typeface="Microsoft YaHei" pitchFamily="2"/>
                <a:cs typeface="Mangal" pitchFamily="2"/>
              </a:rPr>
              <a:t>przez </a:t>
            </a:r>
            <a:r>
              <a:rPr lang="pl-PL" sz="1600" dirty="0">
                <a:latin typeface="Gill Sans MT Pro Medium" pitchFamily="34" charset="0"/>
                <a:ea typeface="Microsoft YaHei" pitchFamily="2"/>
                <a:cs typeface="Mangal" pitchFamily="2"/>
              </a:rPr>
              <a:t>Isobar </a:t>
            </a:r>
            <a:r>
              <a:rPr lang="pl-PL" sz="1600" dirty="0" smtClean="0">
                <a:latin typeface="Gill Sans MT Pro Medium" pitchFamily="34" charset="0"/>
                <a:ea typeface="Microsoft YaHei" pitchFamily="2"/>
                <a:cs typeface="Mangal" pitchFamily="2"/>
              </a:rPr>
              <a:t>Mobile Polska</a:t>
            </a:r>
            <a:r>
              <a:rPr lang="pl-PL" sz="1600" dirty="0">
                <a:latin typeface="Gill Sans MT Pro Medium" pitchFamily="34" charset="0"/>
                <a:ea typeface="Microsoft YaHei" pitchFamily="2"/>
                <a:cs typeface="Mangal" pitchFamily="2"/>
              </a:rPr>
              <a:t> </a:t>
            </a:r>
            <a:r>
              <a:rPr lang="pl-PL" sz="1600" dirty="0" smtClean="0">
                <a:latin typeface="Gill Sans MT Pro Medium" pitchFamily="34" charset="0"/>
                <a:ea typeface="Microsoft YaHei" pitchFamily="2"/>
                <a:cs typeface="Mangal" pitchFamily="2"/>
              </a:rPr>
              <a:t>i </a:t>
            </a:r>
            <a:r>
              <a:rPr lang="pl-PL" sz="1600" dirty="0">
                <a:latin typeface="Gill Sans MT Pro Medium" pitchFamily="34" charset="0"/>
                <a:ea typeface="Microsoft YaHei" pitchFamily="2"/>
                <a:cs typeface="Mangal" pitchFamily="2"/>
              </a:rPr>
              <a:t>Aegis Media Polska</a:t>
            </a:r>
          </a:p>
          <a:p>
            <a:pPr lvl="0" hangingPunct="0">
              <a:spcBef>
                <a:spcPts val="0"/>
              </a:spcBef>
              <a:spcAft>
                <a:spcPts val="0"/>
              </a:spcAft>
            </a:pPr>
            <a:endParaRPr lang="pl-PL" sz="1600" dirty="0">
              <a:latin typeface="Gill Sans MT Pro Medium" pitchFamily="34" charset="0"/>
              <a:ea typeface="Microsoft YaHei" pitchFamily="2"/>
              <a:cs typeface="Mangal" pitchFamily="2"/>
            </a:endParaRPr>
          </a:p>
          <a:p>
            <a:endParaRPr lang="pl-PL" sz="1600" dirty="0">
              <a:latin typeface="Gill Sans MT Pro Medium" pitchFamily="34" charset="0"/>
            </a:endParaRPr>
          </a:p>
        </p:txBody>
      </p:sp>
      <p:graphicFrame>
        <p:nvGraphicFramePr>
          <p:cNvPr id="8" name="Wykres 7"/>
          <p:cNvGraphicFramePr/>
          <p:nvPr>
            <p:extLst>
              <p:ext uri="{D42A27DB-BD31-4B8C-83A1-F6EECF244321}">
                <p14:modId xmlns:p14="http://schemas.microsoft.com/office/powerpoint/2010/main" val="944771988"/>
              </p:ext>
            </p:extLst>
          </p:nvPr>
        </p:nvGraphicFramePr>
        <p:xfrm>
          <a:off x="541545" y="2492896"/>
          <a:ext cx="8640960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0224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073474" y="214766"/>
            <a:ext cx="57606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pl-PL" sz="3200" b="1" dirty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</a:rPr>
              <a:t>Rynek mobilny w </a:t>
            </a:r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</a:rPr>
              <a:t>Polsce</a:t>
            </a:r>
          </a:p>
        </p:txBody>
      </p:sp>
      <p:sp>
        <p:nvSpPr>
          <p:cNvPr id="5" name="Prostokąt 1"/>
          <p:cNvSpPr/>
          <p:nvPr/>
        </p:nvSpPr>
        <p:spPr>
          <a:xfrm>
            <a:off x="514674" y="1268760"/>
            <a:ext cx="9283730" cy="199909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pl-PL" sz="1000" b="1" i="0" u="none" strike="noStrike" kern="1200" spc="0" dirty="0" smtClean="0">
              <a:ln>
                <a:noFill/>
              </a:ln>
              <a:solidFill>
                <a:srgbClr val="1A1A66"/>
              </a:solidFill>
              <a:latin typeface="Gill Sans MT Pro Medium" pitchFamily="34" charset="0"/>
              <a:ea typeface="ヒラギノ角ゴ ProN W3" pitchFamily="2"/>
              <a:cs typeface="ヒラギノ角ゴ ProN W3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sz="2400" b="1" i="0" u="none" strike="noStrike" kern="1200" spc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  <a:ea typeface="ヒラギノ角ゴ ProN W3" pitchFamily="2"/>
                <a:cs typeface="ヒラギノ角ゴ ProN W3" pitchFamily="2"/>
              </a:rPr>
              <a:t>Penetracja smartfonów </a:t>
            </a:r>
            <a:r>
              <a:rPr lang="pl-PL" sz="2400" b="1" i="0" u="none" strike="noStrike" kern="1200" spc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  <a:ea typeface="ヒラギノ角ゴ ProN W3" pitchFamily="2"/>
                <a:cs typeface="ヒラギノ角ゴ ProN W3" pitchFamily="2"/>
              </a:rPr>
              <a:t>w Polsce wynosi obecnie </a:t>
            </a:r>
            <a:r>
              <a:rPr lang="pl-PL" sz="2400" b="1" i="0" u="none" strike="noStrike" kern="1200" spc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  <a:ea typeface="ヒラギノ角ゴ ProN W3" pitchFamily="2"/>
                <a:cs typeface="ヒラギノ角ゴ ProN W3" pitchFamily="2"/>
              </a:rPr>
              <a:t>31%*</a:t>
            </a:r>
            <a:endParaRPr lang="pl-PL" sz="2400" i="0" u="none" strike="noStrike" kern="1200" spc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latin typeface="Gill Sans MT Pro Medium" pitchFamily="34" charset="0"/>
              <a:ea typeface="ヒラギノ角ゴ ProN W3" pitchFamily="2"/>
              <a:cs typeface="ヒラギノ角ゴ ProN W3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pl-PL" sz="1000" i="0" u="none" strike="noStrike" kern="1200" spc="0" dirty="0">
              <a:ln>
                <a:noFill/>
              </a:ln>
              <a:solidFill>
                <a:schemeClr val="accent6">
                  <a:lumMod val="50000"/>
                </a:schemeClr>
              </a:solidFill>
              <a:latin typeface="Gill Sans MT Pro Medium" pitchFamily="34" charset="0"/>
              <a:ea typeface="ヒラギノ角ゴ ProN W3" pitchFamily="2"/>
              <a:cs typeface="ヒラギノ角ゴ ProN W3" pitchFamily="2"/>
            </a:endParaRPr>
          </a:p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sz="2000" i="0" u="none" strike="noStrike" kern="1200" spc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  <a:ea typeface="ヒラギノ角ゴ ProN W3" pitchFamily="2"/>
                <a:cs typeface="ヒラギノ角ゴ ProN W3" pitchFamily="2"/>
              </a:rPr>
              <a:t>(35</a:t>
            </a:r>
            <a:r>
              <a:rPr lang="pl-PL" sz="2000" i="0" u="none" strike="noStrike" kern="1200" spc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  <a:ea typeface="ヒラギノ角ゴ ProN W3" pitchFamily="2"/>
                <a:cs typeface="ヒラギノ角ゴ ProN W3" pitchFamily="2"/>
              </a:rPr>
              <a:t>% właścicieli </a:t>
            </a:r>
            <a:r>
              <a:rPr lang="pl-PL" sz="2000" i="0" u="none" strike="noStrike" kern="1200" spc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  <a:ea typeface="ヒラギノ角ゴ ProN W3" pitchFamily="2"/>
                <a:cs typeface="ヒラギノ角ゴ ProN W3" pitchFamily="2"/>
              </a:rPr>
              <a:t>smartfonów </a:t>
            </a:r>
            <a:r>
              <a:rPr lang="pl-PL" sz="2000" i="0" u="none" strike="noStrike" kern="1200" spc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  <a:ea typeface="ヒラギノ角ゴ ProN W3" pitchFamily="2"/>
                <a:cs typeface="ヒラギノ角ゴ ProN W3" pitchFamily="2"/>
              </a:rPr>
              <a:t>korzysta z aplikacji, a kolejne 32% deklaruje</a:t>
            </a:r>
            <a:r>
              <a:rPr lang="pl-PL" sz="2000" i="0" u="none" strike="noStrike" kern="1200" spc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  <a:ea typeface="ヒラギノ角ゴ ProN W3" pitchFamily="2"/>
                <a:cs typeface="ヒラギノ角ゴ ProN W3" pitchFamily="2"/>
              </a:rPr>
              <a:t>,</a:t>
            </a:r>
          </a:p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sz="2000" i="0" u="none" strike="noStrike" kern="1200" spc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  <a:ea typeface="ヒラギノ角ゴ ProN W3" pitchFamily="2"/>
                <a:cs typeface="ヒラギノ角ゴ ProN W3" pitchFamily="2"/>
              </a:rPr>
              <a:t> </a:t>
            </a:r>
            <a:r>
              <a:rPr lang="pl-PL" sz="2000" i="0" u="none" strike="noStrike" kern="1200" spc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  <a:ea typeface="ヒラギノ角ゴ ProN W3" pitchFamily="2"/>
                <a:cs typeface="ヒラギノ角ゴ ProN W3" pitchFamily="2"/>
              </a:rPr>
              <a:t>że jest tym </a:t>
            </a:r>
            <a:r>
              <a:rPr lang="pl-PL" sz="2000" i="0" u="none" strike="noStrike" kern="1200" spc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  <a:ea typeface="ヒラギノ角ゴ ProN W3" pitchFamily="2"/>
                <a:cs typeface="ヒラギノ角ゴ ProN W3" pitchFamily="2"/>
              </a:rPr>
              <a:t>zainteresowana)*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2000" i="0" u="none" strike="noStrike" kern="1200" spc="0" dirty="0">
              <a:ln>
                <a:noFill/>
              </a:ln>
              <a:solidFill>
                <a:srgbClr val="1A1A66"/>
              </a:solidFill>
              <a:latin typeface="Gill Sans MT Pro Medium" pitchFamily="34" charset="0"/>
              <a:ea typeface="ヒラギノ角ゴ ProN W3" pitchFamily="2"/>
              <a:cs typeface="ヒラギノ角ゴ ProN W3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sz="2000" i="0" u="none" strike="noStrike" kern="1200" spc="0" dirty="0" smtClean="0">
                <a:ln>
                  <a:noFill/>
                </a:ln>
                <a:solidFill>
                  <a:srgbClr val="1A1A66"/>
                </a:solidFill>
                <a:latin typeface="Gill Sans MT Pro Medium" pitchFamily="34" charset="0"/>
                <a:ea typeface="ヒラギノ角ゴ ProN W3" pitchFamily="2"/>
                <a:cs typeface="ヒラギノ角ゴ ProN W3" pitchFamily="2"/>
              </a:rPr>
              <a:t> </a:t>
            </a:r>
            <a:endParaRPr lang="pl-PL" sz="2000" i="0" u="none" strike="noStrike" kern="1200" spc="0" dirty="0">
              <a:ln>
                <a:noFill/>
              </a:ln>
              <a:solidFill>
                <a:srgbClr val="1A1A66"/>
              </a:solidFill>
              <a:latin typeface="Gill Sans MT Pro Medium" pitchFamily="34" charset="0"/>
              <a:ea typeface="ヒラギノ角ゴ ProN W3" pitchFamily="2"/>
              <a:cs typeface="ヒラギノ角ゴ ProN W3" pitchFamily="2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33787" y="6309320"/>
            <a:ext cx="8567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1600" dirty="0">
                <a:latin typeface="Gill Sans MT Pro Medium" pitchFamily="34" charset="0"/>
                <a:ea typeface="ヒラギノ角ゴ ProN W3" pitchFamily="2"/>
                <a:cs typeface="ヒラギノ角ゴ ProN W3" pitchFamily="2"/>
              </a:rPr>
              <a:t>*Badania TNS Polska metoda </a:t>
            </a:r>
            <a:r>
              <a:rPr lang="pl-PL" sz="1600" dirty="0" smtClean="0">
                <a:latin typeface="Gill Sans MT Pro Medium" pitchFamily="34" charset="0"/>
                <a:ea typeface="ヒラギノ角ゴ ProN W3" pitchFamily="2"/>
                <a:cs typeface="ヒラギノ角ゴ ProN W3" pitchFamily="2"/>
              </a:rPr>
              <a:t>CAPI</a:t>
            </a:r>
            <a:endParaRPr lang="pl-PL" sz="1600" dirty="0">
              <a:latin typeface="Gill Sans MT Pro Medium" pitchFamily="34" charset="0"/>
            </a:endParaRPr>
          </a:p>
        </p:txBody>
      </p:sp>
      <p:graphicFrame>
        <p:nvGraphicFramePr>
          <p:cNvPr id="8" name="Wykres 7"/>
          <p:cNvGraphicFramePr/>
          <p:nvPr>
            <p:extLst>
              <p:ext uri="{D42A27DB-BD31-4B8C-83A1-F6EECF244321}">
                <p14:modId xmlns:p14="http://schemas.microsoft.com/office/powerpoint/2010/main" val="3511512209"/>
              </p:ext>
            </p:extLst>
          </p:nvPr>
        </p:nvGraphicFramePr>
        <p:xfrm>
          <a:off x="568684" y="2786058"/>
          <a:ext cx="8849605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151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88007" y="2590800"/>
            <a:ext cx="2252000" cy="8771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31788" indent="-331788" algn="ctr">
              <a:lnSpc>
                <a:spcPct val="150000"/>
              </a:lnSpc>
              <a:spcBef>
                <a:spcPts val="700"/>
              </a:spcBef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pl-PL" sz="3600" dirty="0" smtClean="0">
                <a:solidFill>
                  <a:srgbClr val="002060"/>
                </a:solidFill>
                <a:latin typeface="Gill Sans MT Pro Medium"/>
                <a:cs typeface="Gill Sans MT Pro Medium"/>
              </a:rPr>
              <a:t>Co to jest?</a:t>
            </a:r>
            <a:endParaRPr lang="en-GB" sz="3600" dirty="0" smtClean="0">
              <a:solidFill>
                <a:srgbClr val="000000"/>
              </a:solidFill>
              <a:latin typeface="Gill Sans MT Pro Medium"/>
              <a:cs typeface="Gill Sans MT Pro Medium"/>
            </a:endParaRPr>
          </a:p>
        </p:txBody>
      </p:sp>
    </p:spTree>
    <p:extLst>
      <p:ext uri="{BB962C8B-B14F-4D97-AF65-F5344CB8AC3E}">
        <p14:creationId xmlns:p14="http://schemas.microsoft.com/office/powerpoint/2010/main" val="71854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90488"/>
            <a:ext cx="9907588" cy="1509712"/>
          </a:xfrm>
        </p:spPr>
        <p:txBody>
          <a:bodyPr/>
          <a:lstStyle/>
          <a:p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</a:rPr>
              <a:t>Aplikacje płatne </a:t>
            </a:r>
            <a:endParaRPr lang="pl-PL" sz="3200" b="1" dirty="0">
              <a:solidFill>
                <a:schemeClr val="accent6">
                  <a:lumMod val="50000"/>
                </a:schemeClr>
              </a:solidFill>
              <a:latin typeface="Gill Sans MT Pro Medium" pitchFamily="34" charset="0"/>
            </a:endParaRPr>
          </a:p>
        </p:txBody>
      </p:sp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val="3865000286"/>
              </p:ext>
            </p:extLst>
          </p:nvPr>
        </p:nvGraphicFramePr>
        <p:xfrm>
          <a:off x="0" y="2643158"/>
          <a:ext cx="5357850" cy="421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Wykres 4"/>
          <p:cNvGraphicFramePr/>
          <p:nvPr>
            <p:extLst>
              <p:ext uri="{D42A27DB-BD31-4B8C-83A1-F6EECF244321}">
                <p14:modId xmlns:p14="http://schemas.microsoft.com/office/powerpoint/2010/main" val="265816620"/>
              </p:ext>
            </p:extLst>
          </p:nvPr>
        </p:nvGraphicFramePr>
        <p:xfrm>
          <a:off x="5239546" y="3071810"/>
          <a:ext cx="4953794" cy="350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1167580" y="1714488"/>
            <a:ext cx="30476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</a:rPr>
              <a:t>Czy korzysta Pan / Pani</a:t>
            </a:r>
          </a:p>
          <a:p>
            <a:pPr algn="ctr"/>
            <a:r>
              <a:rPr lang="pl-PL" sz="2000" b="1" dirty="0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</a:rPr>
              <a:t> z aplikacji płatnych?</a:t>
            </a:r>
            <a:endParaRPr lang="pl-PL" sz="2000" b="1" dirty="0">
              <a:solidFill>
                <a:schemeClr val="accent6">
                  <a:lumMod val="50000"/>
                </a:schemeClr>
              </a:solidFill>
              <a:latin typeface="Gill Sans MT Pro Medium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5870848" y="1797199"/>
            <a:ext cx="3429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</a:rPr>
              <a:t>Ile wydaje Pan / Pani</a:t>
            </a:r>
          </a:p>
          <a:p>
            <a:pPr algn="ctr"/>
            <a:r>
              <a:rPr lang="pl-PL" sz="2000" b="1" dirty="0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</a:rPr>
              <a:t>miesięcznie na aplikacje ? </a:t>
            </a:r>
            <a:endParaRPr lang="pl-PL" sz="2000" b="1" dirty="0">
              <a:solidFill>
                <a:schemeClr val="accent6">
                  <a:lumMod val="50000"/>
                </a:schemeClr>
              </a:solidFill>
              <a:latin typeface="Gill Sans MT Pro Medium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0" y="6519446"/>
            <a:ext cx="99075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>
                <a:latin typeface="Gill Sans MT Pro Medium" pitchFamily="34" charset="0"/>
              </a:rPr>
              <a:t>Badanie PBI III 2012, próba 209 osób. </a:t>
            </a:r>
            <a:endParaRPr lang="pl-PL" sz="1600" dirty="0">
              <a:latin typeface="Gill Sans MT Pro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</a:rPr>
              <a:t>Czy aplikacje mobilne </a:t>
            </a:r>
            <a:b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</a:rPr>
            </a:br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</a:rPr>
              <a:t>sprzedają?</a:t>
            </a:r>
            <a:endParaRPr lang="pl-PL" sz="3200" b="1" dirty="0">
              <a:solidFill>
                <a:schemeClr val="accent6">
                  <a:lumMod val="50000"/>
                </a:schemeClr>
              </a:solidFill>
              <a:latin typeface="Gill Sans MT Pro Medium" pitchFamily="34" charset="0"/>
            </a:endParaRPr>
          </a:p>
        </p:txBody>
      </p:sp>
      <p:pic>
        <p:nvPicPr>
          <p:cNvPr id="2050" name="Picture 2" descr="C:\Users\Lukasz\Desktop\unna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1960" y="1285860"/>
            <a:ext cx="6429420" cy="3137192"/>
          </a:xfrm>
          <a:prstGeom prst="rect">
            <a:avLst/>
          </a:prstGeom>
          <a:noFill/>
        </p:spPr>
      </p:pic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pl-PL" sz="2400" dirty="0" smtClean="0">
              <a:solidFill>
                <a:schemeClr val="accent6">
                  <a:lumMod val="50000"/>
                </a:schemeClr>
              </a:solidFill>
              <a:latin typeface="Gill Sans MT Pro Medium" pitchFamily="34" charset="0"/>
            </a:endParaRPr>
          </a:p>
          <a:p>
            <a:pPr algn="ctr">
              <a:buNone/>
            </a:pPr>
            <a:endParaRPr lang="pl-PL" sz="2400" dirty="0" smtClean="0">
              <a:solidFill>
                <a:schemeClr val="accent6">
                  <a:lumMod val="50000"/>
                </a:schemeClr>
              </a:solidFill>
              <a:latin typeface="Gill Sans MT Pro Medium" pitchFamily="34" charset="0"/>
            </a:endParaRPr>
          </a:p>
          <a:p>
            <a:pPr algn="ctr">
              <a:buNone/>
            </a:pPr>
            <a:endParaRPr lang="pl-PL" sz="2400" dirty="0" smtClean="0">
              <a:solidFill>
                <a:schemeClr val="accent6">
                  <a:lumMod val="50000"/>
                </a:schemeClr>
              </a:solidFill>
              <a:latin typeface="Gill Sans MT Pro Medium" pitchFamily="34" charset="0"/>
            </a:endParaRPr>
          </a:p>
          <a:p>
            <a:pPr algn="ctr">
              <a:buNone/>
            </a:pPr>
            <a:endParaRPr lang="pl-PL" sz="2400" dirty="0" smtClean="0">
              <a:solidFill>
                <a:schemeClr val="accent6">
                  <a:lumMod val="50000"/>
                </a:schemeClr>
              </a:solidFill>
              <a:latin typeface="Gill Sans MT Pro Medium" pitchFamily="34" charset="0"/>
            </a:endParaRPr>
          </a:p>
          <a:p>
            <a:pPr algn="ctr">
              <a:buNone/>
            </a:pPr>
            <a:endParaRPr lang="pl-PL" sz="2400" dirty="0" smtClean="0">
              <a:solidFill>
                <a:schemeClr val="accent6">
                  <a:lumMod val="50000"/>
                </a:schemeClr>
              </a:solidFill>
              <a:latin typeface="Gill Sans MT Pro Medium" pitchFamily="34" charset="0"/>
            </a:endParaRPr>
          </a:p>
          <a:p>
            <a:pPr algn="ctr">
              <a:buNone/>
            </a:pPr>
            <a:r>
              <a:rPr lang="pl-PL" sz="2400" dirty="0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</a:rPr>
              <a:t>Aplikacja </a:t>
            </a:r>
            <a:r>
              <a:rPr lang="pl-PL" sz="2400" dirty="0" err="1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</a:rPr>
              <a:t>SkyCash</a:t>
            </a:r>
            <a:r>
              <a:rPr lang="pl-PL" sz="2400" dirty="0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</a:rPr>
              <a:t> - ponad 2 mln sprzedanych  biletów</a:t>
            </a:r>
          </a:p>
          <a:p>
            <a:pPr algn="ctr">
              <a:buNone/>
            </a:pPr>
            <a:r>
              <a:rPr lang="pl-PL" sz="2400" dirty="0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</a:rPr>
              <a:t>komunikacyjnych i parkingowych*</a:t>
            </a:r>
          </a:p>
          <a:p>
            <a:pPr algn="ctr">
              <a:buNone/>
            </a:pPr>
            <a:endParaRPr lang="pl-PL" sz="1100" b="1" dirty="0" smtClean="0">
              <a:solidFill>
                <a:schemeClr val="accent6">
                  <a:lumMod val="50000"/>
                </a:schemeClr>
              </a:solidFill>
              <a:latin typeface="Gill Sans MT Pro Medium" pitchFamily="34" charset="0"/>
            </a:endParaRPr>
          </a:p>
          <a:p>
            <a:pPr algn="ctr">
              <a:buNone/>
            </a:pPr>
            <a:r>
              <a:rPr lang="pl-PL" sz="2400" b="1" dirty="0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</a:rPr>
              <a:t>Co przemawia na korzyść? </a:t>
            </a:r>
          </a:p>
          <a:p>
            <a:pPr algn="ctr">
              <a:buNone/>
            </a:pPr>
            <a:endParaRPr lang="pl-PL" sz="1600" b="1" dirty="0" smtClean="0">
              <a:solidFill>
                <a:schemeClr val="accent6">
                  <a:lumMod val="50000"/>
                </a:schemeClr>
              </a:solidFill>
              <a:latin typeface="Gill Sans MT Pro Medium" pitchFamily="34" charset="0"/>
            </a:endParaRPr>
          </a:p>
          <a:p>
            <a:pPr marL="34925" indent="0">
              <a:buClr>
                <a:schemeClr val="accent6">
                  <a:lumMod val="50000"/>
                </a:schemeClr>
              </a:buClr>
              <a:buNone/>
            </a:pPr>
            <a:r>
              <a:rPr lang="pl-PL" sz="2400" dirty="0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</a:rPr>
              <a:t>				</a:t>
            </a:r>
            <a:r>
              <a:rPr lang="pl-PL" sz="2400" dirty="0" smtClean="0">
                <a:solidFill>
                  <a:schemeClr val="bg1"/>
                </a:solidFill>
                <a:latin typeface="Gill Sans MT Pro Medium" pitchFamily="34" charset="0"/>
              </a:rPr>
              <a:t>  				</a:t>
            </a:r>
          </a:p>
          <a:p>
            <a:pPr marL="34925" indent="0">
              <a:buClr>
                <a:schemeClr val="accent6">
                  <a:lumMod val="50000"/>
                </a:schemeClr>
              </a:buClr>
              <a:buNone/>
            </a:pPr>
            <a:endParaRPr lang="pl-PL" sz="3600" dirty="0" smtClean="0">
              <a:solidFill>
                <a:schemeClr val="bg1"/>
              </a:solidFill>
              <a:latin typeface="Gill Sans MT Pro Medium" pitchFamily="34" charset="0"/>
            </a:endParaRPr>
          </a:p>
          <a:p>
            <a:pPr marL="549275" indent="-514350" algn="ctr">
              <a:buNone/>
            </a:pPr>
            <a:r>
              <a:rPr lang="pl-PL" sz="1600" dirty="0" smtClean="0">
                <a:solidFill>
                  <a:schemeClr val="bg1"/>
                </a:solidFill>
                <a:latin typeface="Gill Sans MT Pro Medium" pitchFamily="34" charset="0"/>
              </a:rPr>
              <a:t>Źródło: </a:t>
            </a:r>
            <a:r>
              <a:rPr lang="pl-PL" sz="1600" dirty="0" err="1" smtClean="0">
                <a:solidFill>
                  <a:schemeClr val="bg1"/>
                </a:solidFill>
                <a:latin typeface="Gill Sans MT Pro Medium" pitchFamily="34" charset="0"/>
              </a:rPr>
              <a:t>SkyCash</a:t>
            </a:r>
            <a:r>
              <a:rPr lang="pl-PL" sz="1600" dirty="0" smtClean="0">
                <a:solidFill>
                  <a:schemeClr val="bg1"/>
                </a:solidFill>
                <a:latin typeface="Gill Sans MT Pro Medium" pitchFamily="34" charset="0"/>
              </a:rPr>
              <a:t> Poland S.A.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4310852" y="1785926"/>
            <a:ext cx="43577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b="1" dirty="0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</a:rPr>
              <a:t>TAK ! Sprzedają! </a:t>
            </a:r>
            <a:endParaRPr lang="pl-PL" sz="3000" b="1" dirty="0">
              <a:solidFill>
                <a:schemeClr val="accent6">
                  <a:lumMod val="50000"/>
                </a:schemeClr>
              </a:solidFill>
              <a:latin typeface="Gill Sans MT Pro Medium" pitchFamily="34" charset="0"/>
            </a:endParaRPr>
          </a:p>
        </p:txBody>
      </p:sp>
      <p:sp>
        <p:nvSpPr>
          <p:cNvPr id="7" name="Prostokąt zaokrąglony 6"/>
          <p:cNvSpPr/>
          <p:nvPr/>
        </p:nvSpPr>
        <p:spPr bwMode="auto">
          <a:xfrm>
            <a:off x="849338" y="5373216"/>
            <a:ext cx="3024336" cy="9144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75000"/>
              </a:lnSpc>
              <a:buClr>
                <a:srgbClr val="000000"/>
              </a:buClr>
              <a:buSzPct val="100000"/>
            </a:pPr>
            <a:endParaRPr lang="pl-PL" sz="2000" dirty="0" smtClean="0">
              <a:latin typeface="Gill Sans MT Pro Medium" pitchFamily="34" charset="0"/>
            </a:endParaRPr>
          </a:p>
          <a:p>
            <a:pPr algn="ctr" eaLnBrk="0" hangingPunct="0">
              <a:lnSpc>
                <a:spcPct val="75000"/>
              </a:lnSpc>
              <a:buClr>
                <a:srgbClr val="000000"/>
              </a:buClr>
              <a:buSzPct val="100000"/>
            </a:pPr>
            <a:r>
              <a:rPr lang="pl-PL" sz="2000" dirty="0" smtClean="0">
                <a:latin typeface="Gill Sans MT Pro Medium" pitchFamily="34" charset="0"/>
              </a:rPr>
              <a:t>Oszczędność </a:t>
            </a:r>
            <a:r>
              <a:rPr lang="pl-PL" sz="2000" dirty="0">
                <a:latin typeface="Gill Sans MT Pro Medium" pitchFamily="34" charset="0"/>
              </a:rPr>
              <a:t>czasu </a:t>
            </a:r>
            <a:endParaRPr kumimoji="0" lang="pl-PL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 MT Pro Medium" pitchFamily="34" charset="0"/>
            </a:endParaRPr>
          </a:p>
        </p:txBody>
      </p:sp>
      <p:sp>
        <p:nvSpPr>
          <p:cNvPr id="10" name="Prostokąt zaokrąglony 9"/>
          <p:cNvSpPr/>
          <p:nvPr/>
        </p:nvSpPr>
        <p:spPr bwMode="auto">
          <a:xfrm>
            <a:off x="4449738" y="5373216"/>
            <a:ext cx="1872208" cy="9144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75000"/>
              </a:lnSpc>
              <a:buClr>
                <a:srgbClr val="000000"/>
              </a:buClr>
              <a:buSzPct val="100000"/>
            </a:pPr>
            <a:endParaRPr lang="pl-PL" sz="2000" dirty="0" smtClean="0">
              <a:latin typeface="Gill Sans MT Pro Medium" pitchFamily="34" charset="0"/>
            </a:endParaRPr>
          </a:p>
          <a:p>
            <a:pPr algn="ctr" eaLnBrk="0" hangingPunct="0">
              <a:lnSpc>
                <a:spcPct val="75000"/>
              </a:lnSpc>
              <a:buClr>
                <a:srgbClr val="000000"/>
              </a:buClr>
              <a:buSzPct val="100000"/>
            </a:pPr>
            <a:r>
              <a:rPr lang="pl-PL" sz="2000" dirty="0" smtClean="0">
                <a:latin typeface="Gill Sans MT Pro Medium" pitchFamily="34" charset="0"/>
              </a:rPr>
              <a:t>Wygoda</a:t>
            </a:r>
            <a:endParaRPr kumimoji="0" lang="pl-PL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 MT Pro Medium" pitchFamily="34" charset="0"/>
            </a:endParaRPr>
          </a:p>
        </p:txBody>
      </p:sp>
      <p:sp>
        <p:nvSpPr>
          <p:cNvPr id="11" name="Prostokąt zaokrąglony 10"/>
          <p:cNvSpPr/>
          <p:nvPr/>
        </p:nvSpPr>
        <p:spPr bwMode="auto">
          <a:xfrm>
            <a:off x="7186042" y="5373216"/>
            <a:ext cx="1872208" cy="9144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925" indent="0">
              <a:buClr>
                <a:schemeClr val="accent6">
                  <a:lumMod val="50000"/>
                </a:schemeClr>
              </a:buClr>
              <a:buNone/>
            </a:pPr>
            <a:endParaRPr lang="pl-PL" sz="1100" dirty="0">
              <a:latin typeface="Gill Sans MT Pro Medium" pitchFamily="34" charset="0"/>
            </a:endParaRPr>
          </a:p>
          <a:p>
            <a:pPr marL="34925" indent="0" algn="ctr">
              <a:buClr>
                <a:schemeClr val="accent6">
                  <a:lumMod val="50000"/>
                </a:schemeClr>
              </a:buClr>
              <a:buNone/>
            </a:pPr>
            <a:r>
              <a:rPr lang="pl-PL" sz="2000" dirty="0" smtClean="0">
                <a:latin typeface="Gill Sans MT Pro Medium" pitchFamily="34" charset="0"/>
              </a:rPr>
              <a:t>Prostota</a:t>
            </a:r>
            <a:endParaRPr lang="pl-PL" sz="2000" dirty="0">
              <a:latin typeface="Gill Sans MT Pro Medium" pitchFamily="34" charset="0"/>
            </a:endParaRPr>
          </a:p>
        </p:txBody>
      </p:sp>
      <p:sp>
        <p:nvSpPr>
          <p:cNvPr id="6" name="Prostokąt zaokrąglony 5"/>
          <p:cNvSpPr/>
          <p:nvPr/>
        </p:nvSpPr>
        <p:spPr bwMode="auto">
          <a:xfrm>
            <a:off x="633314" y="4653136"/>
            <a:ext cx="8640960" cy="1800200"/>
          </a:xfrm>
          <a:prstGeom prst="roundRect">
            <a:avLst/>
          </a:prstGeom>
          <a:noFill/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pl-PL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Gill Sans MT Pro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41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05986" y="2590800"/>
            <a:ext cx="2416046" cy="8771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31788" indent="-331788" algn="ctr">
              <a:lnSpc>
                <a:spcPct val="150000"/>
              </a:lnSpc>
              <a:spcBef>
                <a:spcPts val="700"/>
              </a:spcBef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pl-PL" sz="3600" dirty="0" smtClean="0">
                <a:solidFill>
                  <a:srgbClr val="002060"/>
                </a:solidFill>
                <a:latin typeface="Gill Sans MT Pro Medium"/>
                <a:cs typeface="Gill Sans MT Pro Medium"/>
              </a:rPr>
              <a:t>Dystrybucja</a:t>
            </a:r>
            <a:endParaRPr lang="en-GB" sz="3600" dirty="0" smtClean="0">
              <a:solidFill>
                <a:srgbClr val="000000"/>
              </a:solidFill>
              <a:latin typeface="Gill Sans MT Pro Medium"/>
              <a:cs typeface="Gill Sans MT Pro Medium"/>
            </a:endParaRPr>
          </a:p>
        </p:txBody>
      </p:sp>
    </p:spTree>
    <p:extLst>
      <p:ext uri="{BB962C8B-B14F-4D97-AF65-F5344CB8AC3E}">
        <p14:creationId xmlns:p14="http://schemas.microsoft.com/office/powerpoint/2010/main" val="351618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4140"/>
            <a:ext cx="99075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1788" indent="-331788" algn="ctr">
              <a:spcBef>
                <a:spcPts val="0"/>
              </a:spcBef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  <a:cs typeface="Gill Sans MT Pro Medium"/>
              </a:rPr>
              <a:t>Kanały dystrybucji aplikacji</a:t>
            </a:r>
            <a:endParaRPr lang="en-GB" sz="3200" b="1" dirty="0" smtClean="0">
              <a:solidFill>
                <a:schemeClr val="accent6">
                  <a:lumMod val="50000"/>
                </a:schemeClr>
              </a:solidFill>
              <a:latin typeface="Gill Sans MT Pro Medium" pitchFamily="34" charset="0"/>
              <a:cs typeface="Gill Sans MT Pro Medium"/>
            </a:endParaRPr>
          </a:p>
        </p:txBody>
      </p:sp>
      <p:pic>
        <p:nvPicPr>
          <p:cNvPr id="5" name="Picture 4" descr="google-play-logo-55645.jpe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6" y="2067072"/>
            <a:ext cx="1623470" cy="1029219"/>
          </a:xfrm>
          <a:prstGeom prst="rect">
            <a:avLst/>
          </a:prstGeom>
        </p:spPr>
      </p:pic>
      <p:pic>
        <p:nvPicPr>
          <p:cNvPr id="8" name="Picture 7" descr="app_store1.jpe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14" y="2736251"/>
            <a:ext cx="1500882" cy="1125662"/>
          </a:xfrm>
          <a:prstGeom prst="rect">
            <a:avLst/>
          </a:prstGeom>
        </p:spPr>
      </p:pic>
      <p:pic>
        <p:nvPicPr>
          <p:cNvPr id="11" name="Picture 10" descr="SamsungApps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9378" y="2880267"/>
            <a:ext cx="626710" cy="858142"/>
          </a:xfrm>
          <a:prstGeom prst="rect">
            <a:avLst/>
          </a:prstGeom>
        </p:spPr>
      </p:pic>
      <p:pic>
        <p:nvPicPr>
          <p:cNvPr id="14" name="Picture 13" descr="BBappworld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290" y="5237215"/>
            <a:ext cx="1396206" cy="712065"/>
          </a:xfrm>
          <a:prstGeom prst="rect">
            <a:avLst/>
          </a:prstGeom>
        </p:spPr>
      </p:pic>
      <p:pic>
        <p:nvPicPr>
          <p:cNvPr id="23" name="Picture 22" descr="amazon-icon-final-large-512512.jpe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9774" y="2204864"/>
            <a:ext cx="710084" cy="710084"/>
          </a:xfrm>
          <a:prstGeom prst="rect">
            <a:avLst/>
          </a:prstGeom>
        </p:spPr>
      </p:pic>
      <p:pic>
        <p:nvPicPr>
          <p:cNvPr id="26" name="Picture 25" descr="getjar_logo_with_shadow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9738" y="3212976"/>
            <a:ext cx="1653627" cy="432048"/>
          </a:xfrm>
          <a:prstGeom prst="rect">
            <a:avLst/>
          </a:prstGeom>
        </p:spPr>
      </p:pic>
      <p:pic>
        <p:nvPicPr>
          <p:cNvPr id="29" name="Picture 28" descr="NewNokiaLogoBlue.jpe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314" y="4437112"/>
            <a:ext cx="918294" cy="688721"/>
          </a:xfrm>
          <a:prstGeom prst="rect">
            <a:avLst/>
          </a:prstGeom>
        </p:spPr>
      </p:pic>
      <p:pic>
        <p:nvPicPr>
          <p:cNvPr id="32" name="Picture 31" descr="logo_orange.jpe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2842" y="2276872"/>
            <a:ext cx="740792" cy="740792"/>
          </a:xfrm>
          <a:prstGeom prst="rect">
            <a:avLst/>
          </a:prstGeom>
        </p:spPr>
      </p:pic>
      <p:pic>
        <p:nvPicPr>
          <p:cNvPr id="35" name="Picture 34" descr="tmobile-logo2.jpe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1506" y="4797152"/>
            <a:ext cx="1591034" cy="529970"/>
          </a:xfrm>
          <a:prstGeom prst="rect">
            <a:avLst/>
          </a:prstGeom>
        </p:spPr>
      </p:pic>
      <p:pic>
        <p:nvPicPr>
          <p:cNvPr id="41" name="Picture 40" descr="index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7490" y="3284984"/>
            <a:ext cx="1944216" cy="403900"/>
          </a:xfrm>
          <a:prstGeom prst="rect">
            <a:avLst/>
          </a:prstGeom>
        </p:spPr>
      </p:pic>
      <p:pic>
        <p:nvPicPr>
          <p:cNvPr id="48" name="Picture 47" descr="juupstore_logo_beta.png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1746" y="3871044"/>
            <a:ext cx="1588557" cy="422052"/>
          </a:xfrm>
          <a:prstGeom prst="rect">
            <a:avLst/>
          </a:prstGeom>
        </p:spPr>
      </p:pic>
      <p:pic>
        <p:nvPicPr>
          <p:cNvPr id="51" name="Picture 50" descr="htc-logo.jpe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1986" y="2018680"/>
            <a:ext cx="1117858" cy="703319"/>
          </a:xfrm>
          <a:prstGeom prst="rect">
            <a:avLst/>
          </a:prstGeom>
        </p:spPr>
      </p:pic>
      <p:cxnSp>
        <p:nvCxnSpPr>
          <p:cNvPr id="55" name="Straight Connector 54"/>
          <p:cNvCxnSpPr/>
          <p:nvPr/>
        </p:nvCxnSpPr>
        <p:spPr bwMode="auto">
          <a:xfrm>
            <a:off x="2073474" y="1844824"/>
            <a:ext cx="2" cy="450051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 bwMode="auto">
          <a:xfrm>
            <a:off x="4305722" y="1844824"/>
            <a:ext cx="2" cy="450051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 bwMode="auto">
          <a:xfrm>
            <a:off x="6393954" y="1844824"/>
            <a:ext cx="2" cy="450051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 bwMode="auto">
          <a:xfrm>
            <a:off x="8122146" y="1844824"/>
            <a:ext cx="2" cy="450051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2" name="Picture 61" descr="windows-phone-logo-nowe-pan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298" y="3849563"/>
            <a:ext cx="1419305" cy="443533"/>
          </a:xfrm>
          <a:prstGeom prst="rect">
            <a:avLst/>
          </a:prstGeom>
        </p:spPr>
      </p:pic>
      <p:pic>
        <p:nvPicPr>
          <p:cNvPr id="66" name="Picture 65" descr="Zrzut ekranu 2012-05-16 o 10.21.38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9978" y="4394944"/>
            <a:ext cx="1284734" cy="360008"/>
          </a:xfrm>
          <a:prstGeom prst="rect">
            <a:avLst/>
          </a:prstGeom>
        </p:spPr>
      </p:pic>
      <p:pic>
        <p:nvPicPr>
          <p:cNvPr id="69" name="Picture 68" descr="pl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9978" y="4826992"/>
            <a:ext cx="1346200" cy="444500"/>
          </a:xfrm>
          <a:prstGeom prst="rect">
            <a:avLst/>
          </a:prstGeom>
        </p:spPr>
      </p:pic>
      <p:pic>
        <p:nvPicPr>
          <p:cNvPr id="72" name="Picture 71" descr="Huawei.jpeg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6002" y="2738760"/>
            <a:ext cx="792088" cy="792088"/>
          </a:xfrm>
          <a:prstGeom prst="rect">
            <a:avLst/>
          </a:prstGeom>
        </p:spPr>
      </p:pic>
      <p:pic>
        <p:nvPicPr>
          <p:cNvPr id="78" name="Picture 77" descr="index.png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1986" y="3635860"/>
            <a:ext cx="1239644" cy="568170"/>
          </a:xfrm>
          <a:prstGeom prst="rect">
            <a:avLst/>
          </a:prstGeom>
        </p:spPr>
      </p:pic>
      <p:pic>
        <p:nvPicPr>
          <p:cNvPr id="87" name="Picture 86" descr="bluetooth.jpeg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2186" y="2058814"/>
            <a:ext cx="837704" cy="837704"/>
          </a:xfrm>
          <a:prstGeom prst="rect">
            <a:avLst/>
          </a:prstGeom>
        </p:spPr>
      </p:pic>
      <p:pic>
        <p:nvPicPr>
          <p:cNvPr id="93" name="Picture 92" descr="11059666-information-kiosk-digital-signage-clariview-digital-poster-advertising-displays.jpeg"/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6162" y="3066926"/>
            <a:ext cx="1281386" cy="1137382"/>
          </a:xfrm>
          <a:prstGeom prst="rect">
            <a:avLst/>
          </a:prstGeom>
        </p:spPr>
      </p:pic>
      <p:sp>
        <p:nvSpPr>
          <p:cNvPr id="95" name="TextBox 94"/>
          <p:cNvSpPr txBox="1"/>
          <p:nvPr/>
        </p:nvSpPr>
        <p:spPr>
          <a:xfrm>
            <a:off x="373336" y="1436813"/>
            <a:ext cx="148411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</a:rPr>
              <a:t>Sklepy producentów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latin typeface="Gill Sans MT Pro Medium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505522" y="1412776"/>
            <a:ext cx="144016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</a:rPr>
              <a:t>Operatorzy komórkowi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latin typeface="Gill Sans MT Pro Medium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593754" y="1412776"/>
            <a:ext cx="144016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</a:rPr>
              <a:t>Niezależne sklepy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latin typeface="Gill Sans MT Pro Medium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6465962" y="1412776"/>
            <a:ext cx="158417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</a:rPr>
              <a:t>Preinstalacja producentów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latin typeface="Gill Sans MT Pro Medium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8266162" y="1556792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</a:rPr>
              <a:t>Inne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latin typeface="Gill Sans MT Pro Medium" pitchFamily="34" charset="0"/>
            </a:endParaRPr>
          </a:p>
        </p:txBody>
      </p:sp>
      <p:pic>
        <p:nvPicPr>
          <p:cNvPr id="9218" name="Picture 2" descr="C:\Users\maciej.wolski\Desktop\prez_html5\plus.pn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289498" y="3861048"/>
            <a:ext cx="1728192" cy="736606"/>
          </a:xfrm>
          <a:prstGeom prst="rect">
            <a:avLst/>
          </a:prstGeom>
          <a:noFill/>
        </p:spPr>
      </p:pic>
      <p:pic>
        <p:nvPicPr>
          <p:cNvPr id="9220" name="Picture 4" descr="C:\Users\maciej.wolski\Desktop\prez_html5\lg.pn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61306" y="6021288"/>
            <a:ext cx="1080120" cy="381767"/>
          </a:xfrm>
          <a:prstGeom prst="rect">
            <a:avLst/>
          </a:prstGeom>
          <a:noFill/>
        </p:spPr>
      </p:pic>
      <p:pic>
        <p:nvPicPr>
          <p:cNvPr id="9221" name="Picture 5" descr="C:\Users\maciej.wolski\Desktop\prez_html5\papla.pn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4521746" y="4365104"/>
            <a:ext cx="1512168" cy="949016"/>
          </a:xfrm>
          <a:prstGeom prst="rect">
            <a:avLst/>
          </a:prstGeom>
          <a:noFill/>
        </p:spPr>
      </p:pic>
      <p:pic>
        <p:nvPicPr>
          <p:cNvPr id="9222" name="Picture 6" descr="C:\Users\maciej.wolski\Desktop\prez_html5\wapster.pn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4472650" y="5373216"/>
            <a:ext cx="1633272" cy="397039"/>
          </a:xfrm>
          <a:prstGeom prst="rect">
            <a:avLst/>
          </a:prstGeom>
          <a:noFill/>
        </p:spPr>
      </p:pic>
      <p:pic>
        <p:nvPicPr>
          <p:cNvPr id="9223" name="Picture 7" descr="C:\Users\maciej.wolski\Desktop\prez_html5\sony.pn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724267" y="5407620"/>
            <a:ext cx="1109847" cy="757684"/>
          </a:xfrm>
          <a:prstGeom prst="rect">
            <a:avLst/>
          </a:prstGeom>
          <a:noFill/>
        </p:spPr>
      </p:pic>
      <p:pic>
        <p:nvPicPr>
          <p:cNvPr id="9224" name="Picture 8" descr="C:\Users\maciej.wolski\Desktop\prez_html5\zte.pn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6753994" y="6309320"/>
            <a:ext cx="1038473" cy="352689"/>
          </a:xfrm>
          <a:prstGeom prst="rect">
            <a:avLst/>
          </a:prstGeom>
          <a:noFill/>
        </p:spPr>
      </p:pic>
      <p:pic>
        <p:nvPicPr>
          <p:cNvPr id="9225" name="Picture 9" descr="C:\Users\maciej.wolski\Desktop\prez_html5\qr.pn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8482186" y="4437112"/>
            <a:ext cx="912970" cy="9421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497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</a:rPr>
              <a:t>Największe sklepy mobilne</a:t>
            </a:r>
            <a:endParaRPr lang="pl-PL" sz="3200" b="1" dirty="0">
              <a:solidFill>
                <a:schemeClr val="accent6">
                  <a:lumMod val="50000"/>
                </a:schemeClr>
              </a:solidFill>
              <a:latin typeface="Gill Sans MT Pro Medium" pitchFamily="34" charset="0"/>
            </a:endParaRPr>
          </a:p>
        </p:txBody>
      </p:sp>
      <p:pic>
        <p:nvPicPr>
          <p:cNvPr id="4" name="Obraz 3" descr="C:\Users\Krzysiek\Dropbox\Neocity Polska Sp. z o.o\Paczka dla klienta\google_play_logo_by_silviu_eduard-d4s7k5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2" y="2828897"/>
            <a:ext cx="2022552" cy="456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 descr="C:\Users\Krzysiek\Dropbox\Neocity Polska Sp. z o.o\Paczka dla klienta\app-store-ico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546" y="2708920"/>
            <a:ext cx="720822" cy="720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Lukasz\Desktop\Środy z orange\Windows Marketplace 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77730" y="2716900"/>
            <a:ext cx="712100" cy="712100"/>
          </a:xfrm>
          <a:prstGeom prst="rect">
            <a:avLst/>
          </a:prstGeom>
          <a:noFill/>
        </p:spPr>
      </p:pic>
      <p:sp>
        <p:nvSpPr>
          <p:cNvPr id="10" name="pole tekstowe 9"/>
          <p:cNvSpPr txBox="1"/>
          <p:nvPr/>
        </p:nvSpPr>
        <p:spPr>
          <a:xfrm>
            <a:off x="0" y="6273225"/>
            <a:ext cx="9907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>
                <a:latin typeface="Gill Sans MT Pro Medium" pitchFamily="34" charset="0"/>
              </a:rPr>
              <a:t>Źródło: </a:t>
            </a:r>
            <a:r>
              <a:rPr lang="en-US" sz="1600" dirty="0">
                <a:latin typeface="Gill Sans MT Pro Medium" pitchFamily="34" charset="0"/>
              </a:rPr>
              <a:t>ABI Research – Mobile Applications Research </a:t>
            </a:r>
            <a:r>
              <a:rPr lang="en-US" sz="1600" dirty="0" smtClean="0">
                <a:latin typeface="Gill Sans MT Pro Medium" pitchFamily="34" charset="0"/>
              </a:rPr>
              <a:t>Service</a:t>
            </a:r>
            <a:r>
              <a:rPr lang="pl-PL" sz="1600" dirty="0" smtClean="0">
                <a:latin typeface="Gill Sans MT Pro Medium" pitchFamily="34" charset="0"/>
              </a:rPr>
              <a:t>,</a:t>
            </a:r>
          </a:p>
          <a:p>
            <a:pPr algn="ctr"/>
            <a:r>
              <a:rPr lang="pl-PL" sz="1600" dirty="0" smtClean="0">
                <a:latin typeface="Gill Sans MT Pro Medium" pitchFamily="34" charset="0"/>
              </a:rPr>
              <a:t>oficjalne publikacje Google, Apple, Windows, Samsung. Stan na kwiecień br.</a:t>
            </a:r>
          </a:p>
        </p:txBody>
      </p:sp>
      <p:graphicFrame>
        <p:nvGraphicFramePr>
          <p:cNvPr id="16" name="Wykres 15"/>
          <p:cNvGraphicFramePr/>
          <p:nvPr>
            <p:extLst>
              <p:ext uri="{D42A27DB-BD31-4B8C-83A1-F6EECF244321}">
                <p14:modId xmlns:p14="http://schemas.microsoft.com/office/powerpoint/2010/main" val="3474813762"/>
              </p:ext>
            </p:extLst>
          </p:nvPr>
        </p:nvGraphicFramePr>
        <p:xfrm>
          <a:off x="256418" y="3155585"/>
          <a:ext cx="9382950" cy="2721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pole tekstowe 16"/>
          <p:cNvSpPr txBox="1"/>
          <p:nvPr/>
        </p:nvSpPr>
        <p:spPr>
          <a:xfrm>
            <a:off x="21085" y="3563724"/>
            <a:ext cx="9907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b="1" dirty="0" smtClean="0">
                <a:latin typeface="Gill Sans MT Pro Medium" pitchFamily="34" charset="0"/>
              </a:rPr>
              <a:t>           </a:t>
            </a:r>
            <a:r>
              <a:rPr lang="pl-PL" sz="1800" b="1" dirty="0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</a:rPr>
              <a:t>&lt; 800 tys.            &lt; 775 tys. </a:t>
            </a:r>
            <a:r>
              <a:rPr lang="pl-PL" sz="1800" b="1" dirty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</a:rPr>
              <a:t> </a:t>
            </a:r>
            <a:r>
              <a:rPr lang="pl-PL" sz="1800" b="1" dirty="0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</a:rPr>
              <a:t>         &lt; 180 tys.             &lt; 125 tys. 	          &lt; 70 tys. </a:t>
            </a:r>
            <a:endParaRPr lang="pl-PL" sz="1800" b="1" dirty="0">
              <a:solidFill>
                <a:schemeClr val="accent6">
                  <a:lumMod val="50000"/>
                </a:schemeClr>
              </a:solidFill>
              <a:latin typeface="Gill Sans MT Pro Medium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-5901" y="1484784"/>
            <a:ext cx="9907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</a:rPr>
              <a:t>W 2013 r. użytkownicy pobiorą ponad 70 mld aplikacji z czego 58 mld na smartfony, 14 mld na tablety*</a:t>
            </a:r>
            <a:endParaRPr lang="pl-PL" sz="2400" dirty="0">
              <a:solidFill>
                <a:schemeClr val="accent6">
                  <a:lumMod val="50000"/>
                </a:schemeClr>
              </a:solidFill>
              <a:latin typeface="Gill Sans MT Pro Medium" pitchFamily="34" charset="0"/>
            </a:endParaRPr>
          </a:p>
        </p:txBody>
      </p:sp>
      <p:pic>
        <p:nvPicPr>
          <p:cNvPr id="6" name="Picture 2" descr="C:\Users\Krzysiek\Dropbox\---NorbSoft---\2. mobile_marketing\Mobile Trends\Dane do prezentacji\b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148" y="2937657"/>
            <a:ext cx="1738782" cy="44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Lukasz\Desktop\Środy z orange\samsung app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77514" y="2862816"/>
            <a:ext cx="2027624" cy="4458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31229" y="2590800"/>
            <a:ext cx="5365571" cy="8771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31788" indent="-331788" algn="ctr">
              <a:lnSpc>
                <a:spcPct val="150000"/>
              </a:lnSpc>
              <a:spcBef>
                <a:spcPts val="700"/>
              </a:spcBef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pl-PL" sz="3600" dirty="0" smtClean="0">
                <a:solidFill>
                  <a:srgbClr val="002060"/>
                </a:solidFill>
                <a:latin typeface="Gill Sans MT Pro Medium"/>
                <a:cs typeface="Gill Sans MT Pro Medium"/>
              </a:rPr>
              <a:t>Komunikacja marketingowa</a:t>
            </a:r>
            <a:endParaRPr lang="en-GB" sz="3600" dirty="0" smtClean="0">
              <a:solidFill>
                <a:srgbClr val="000000"/>
              </a:solidFill>
              <a:latin typeface="Gill Sans MT Pro Medium"/>
              <a:cs typeface="Gill Sans MT Pro Medium"/>
            </a:endParaRPr>
          </a:p>
        </p:txBody>
      </p:sp>
    </p:spTree>
    <p:extLst>
      <p:ext uri="{BB962C8B-B14F-4D97-AF65-F5344CB8AC3E}">
        <p14:creationId xmlns:p14="http://schemas.microsoft.com/office/powerpoint/2010/main" val="167427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</a:rPr>
              <a:t>Promocja aplikacji</a:t>
            </a:r>
            <a:endParaRPr lang="pl-PL" sz="3200" b="1" dirty="0">
              <a:solidFill>
                <a:schemeClr val="accent6">
                  <a:lumMod val="50000"/>
                </a:schemeClr>
              </a:solidFill>
              <a:latin typeface="Gill Sans MT Pro Medium" pitchFamily="34" charset="0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§"/>
            </a:pPr>
            <a:r>
              <a:rPr lang="pl-PL" sz="2400" dirty="0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</a:rPr>
              <a:t>Aplikacja mobilna – jako element zintegrowanej komunikacji marketingowej marki;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§"/>
            </a:pPr>
            <a:r>
              <a:rPr lang="pl-PL" sz="2400" dirty="0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</a:rPr>
              <a:t>Historyczne, niepraktykowane w Polsce proporcje przeznaczania budżetu na projekt aplikacji mobilnej – 30/70 </a:t>
            </a:r>
          </a:p>
          <a:p>
            <a:pPr>
              <a:buNone/>
            </a:pPr>
            <a:r>
              <a:rPr lang="pl-PL" sz="2400" dirty="0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</a:rPr>
              <a:t>	30 % - koszt produkcji aplikacji </a:t>
            </a:r>
          </a:p>
          <a:p>
            <a:pPr>
              <a:buNone/>
            </a:pPr>
            <a:r>
              <a:rPr lang="pl-PL" sz="2400" dirty="0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</a:rPr>
              <a:t>	70% - koszty promocji i komunikacji w mediach</a:t>
            </a:r>
          </a:p>
          <a:p>
            <a:endParaRPr lang="pl-PL" sz="2000" dirty="0" smtClean="0">
              <a:solidFill>
                <a:schemeClr val="accent6">
                  <a:lumMod val="50000"/>
                </a:schemeClr>
              </a:solidFill>
              <a:latin typeface="Gill Sans MT Pro Medium" pitchFamily="34" charset="0"/>
            </a:endParaRPr>
          </a:p>
          <a:p>
            <a:pPr>
              <a:buNone/>
            </a:pPr>
            <a:endParaRPr lang="pl-PL" sz="2000" dirty="0" smtClean="0">
              <a:solidFill>
                <a:schemeClr val="accent6">
                  <a:lumMod val="50000"/>
                </a:schemeClr>
              </a:solidFill>
              <a:latin typeface="Gill Sans MT Pro Medium" pitchFamily="34" charset="0"/>
            </a:endParaRPr>
          </a:p>
          <a:p>
            <a:pPr>
              <a:buNone/>
            </a:pPr>
            <a:endParaRPr lang="pl-PL" dirty="0" smtClean="0">
              <a:solidFill>
                <a:schemeClr val="accent6">
                  <a:lumMod val="50000"/>
                </a:schemeClr>
              </a:solidFill>
              <a:latin typeface="Gill Sans MT Pro Medium" pitchFamily="34" charset="0"/>
            </a:endParaRPr>
          </a:p>
          <a:p>
            <a:pPr>
              <a:buNone/>
            </a:pPr>
            <a:endParaRPr lang="pl-PL" dirty="0" smtClean="0">
              <a:solidFill>
                <a:schemeClr val="accent6">
                  <a:lumMod val="50000"/>
                </a:schemeClr>
              </a:solidFill>
              <a:latin typeface="Gill Sans MT Pro Medium" pitchFamily="34" charset="0"/>
            </a:endParaRPr>
          </a:p>
          <a:p>
            <a:pPr>
              <a:buNone/>
            </a:pPr>
            <a:endParaRPr lang="pl-PL" dirty="0" smtClean="0">
              <a:solidFill>
                <a:schemeClr val="accent6">
                  <a:lumMod val="50000"/>
                </a:schemeClr>
              </a:solidFill>
              <a:latin typeface="Gill Sans MT Pro Medium" pitchFamily="34" charset="0"/>
            </a:endParaRPr>
          </a:p>
          <a:p>
            <a:pPr>
              <a:buNone/>
            </a:pPr>
            <a:endParaRPr lang="pl-PL" dirty="0">
              <a:solidFill>
                <a:schemeClr val="accent6">
                  <a:lumMod val="50000"/>
                </a:schemeClr>
              </a:solidFill>
              <a:latin typeface="Gill Sans MT Pro Medium" pitchFamily="34" charset="0"/>
            </a:endParaRPr>
          </a:p>
        </p:txBody>
      </p:sp>
      <p:graphicFrame>
        <p:nvGraphicFramePr>
          <p:cNvPr id="5" name="Wykres 4"/>
          <p:cNvGraphicFramePr/>
          <p:nvPr>
            <p:extLst>
              <p:ext uri="{D42A27DB-BD31-4B8C-83A1-F6EECF244321}">
                <p14:modId xmlns:p14="http://schemas.microsoft.com/office/powerpoint/2010/main" val="2751023357"/>
              </p:ext>
            </p:extLst>
          </p:nvPr>
        </p:nvGraphicFramePr>
        <p:xfrm>
          <a:off x="705322" y="4009474"/>
          <a:ext cx="8731817" cy="2852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0" descr="C:\Users\Krzysiek\Desktop\Loga do prezentacji PAYBACK\handynet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158" y="2714620"/>
            <a:ext cx="2357454" cy="747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Prostokąt zaokrąglony 21"/>
          <p:cNvSpPr/>
          <p:nvPr/>
        </p:nvSpPr>
        <p:spPr bwMode="auto">
          <a:xfrm>
            <a:off x="167448" y="2000240"/>
            <a:ext cx="3429024" cy="2571768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pl-PL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0" y="285728"/>
            <a:ext cx="99075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Gill Sans MT"/>
              </a:rPr>
              <a:t>Dostępna oferta </a:t>
            </a:r>
          </a:p>
          <a:p>
            <a:pPr algn="ctr"/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Gill Sans MT"/>
              </a:rPr>
              <a:t>reklamowa na promocję </a:t>
            </a:r>
          </a:p>
          <a:p>
            <a:pPr algn="ctr"/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Gill Sans MT"/>
              </a:rPr>
              <a:t>aplikacji mobilnych</a:t>
            </a:r>
          </a:p>
          <a:p>
            <a:endParaRPr lang="pl-PL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632265" y="2000241"/>
            <a:ext cx="26432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accent6">
                    <a:lumMod val="50000"/>
                  </a:schemeClr>
                </a:solidFill>
                <a:latin typeface="Gill Sans MT"/>
              </a:rPr>
              <a:t>Mobilne sieci reklamowe </a:t>
            </a:r>
          </a:p>
          <a:p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4310852" y="2000240"/>
            <a:ext cx="1857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accent6">
                    <a:lumMod val="50000"/>
                  </a:schemeClr>
                </a:solidFill>
                <a:latin typeface="Gill Sans MT"/>
              </a:rPr>
              <a:t>Wydawcy mobilni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7430562" y="2000240"/>
            <a:ext cx="20717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200" b="1" dirty="0" smtClean="0">
                <a:solidFill>
                  <a:schemeClr val="accent6">
                    <a:lumMod val="50000"/>
                  </a:schemeClr>
                </a:solidFill>
                <a:latin typeface="Gill Sans MT"/>
              </a:rPr>
              <a:t>Preinstalacja aplikacji u operatorów 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7463638" y="4572008"/>
            <a:ext cx="204414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pl-PL" dirty="0" smtClean="0">
              <a:solidFill>
                <a:schemeClr val="accent6">
                  <a:lumMod val="50000"/>
                </a:schemeClr>
              </a:solidFill>
              <a:latin typeface="Gill Sans MT"/>
            </a:endParaRPr>
          </a:p>
          <a:p>
            <a:pPr algn="ctr">
              <a:buNone/>
            </a:pPr>
            <a:r>
              <a:rPr lang="pl-PL" sz="2400" b="1" dirty="0" smtClean="0">
                <a:solidFill>
                  <a:schemeClr val="accent6">
                    <a:lumMod val="50000"/>
                  </a:schemeClr>
                </a:solidFill>
                <a:latin typeface="Gill Sans MT"/>
              </a:rPr>
              <a:t>Komunikacja </a:t>
            </a:r>
          </a:p>
          <a:p>
            <a:pPr algn="ctr">
              <a:buNone/>
            </a:pPr>
            <a:r>
              <a:rPr lang="pl-PL" sz="2400" b="1" dirty="0" smtClean="0">
                <a:solidFill>
                  <a:schemeClr val="accent6">
                    <a:lumMod val="50000"/>
                  </a:schemeClr>
                </a:solidFill>
                <a:latin typeface="Gill Sans MT"/>
              </a:rPr>
              <a:t>typu push</a:t>
            </a:r>
          </a:p>
          <a:p>
            <a:pPr>
              <a:buNone/>
            </a:pPr>
            <a:endParaRPr lang="pl-PL" dirty="0" smtClean="0">
              <a:solidFill>
                <a:schemeClr val="accent6">
                  <a:lumMod val="50000"/>
                </a:schemeClr>
              </a:solidFill>
              <a:latin typeface="Gill Sans MT"/>
            </a:endParaRPr>
          </a:p>
          <a:p>
            <a:pPr algn="ctr">
              <a:buNone/>
            </a:pPr>
            <a:r>
              <a:rPr lang="pl-PL" sz="2000" b="1" dirty="0" smtClean="0">
                <a:solidFill>
                  <a:schemeClr val="accent6">
                    <a:lumMod val="50000"/>
                  </a:schemeClr>
                </a:solidFill>
                <a:latin typeface="Gill Sans MT"/>
              </a:rPr>
              <a:t> </a:t>
            </a:r>
            <a:r>
              <a:rPr lang="pl-PL" sz="2000" b="1" dirty="0" smtClean="0">
                <a:latin typeface="Gill Sans MT"/>
              </a:rPr>
              <a:t>SMS</a:t>
            </a:r>
          </a:p>
          <a:p>
            <a:pPr algn="ctr">
              <a:buNone/>
            </a:pPr>
            <a:r>
              <a:rPr lang="pl-PL" sz="2000" b="1" dirty="0" smtClean="0">
                <a:latin typeface="Gill Sans MT"/>
              </a:rPr>
              <a:t>MMS</a:t>
            </a:r>
          </a:p>
          <a:p>
            <a:pPr algn="ctr">
              <a:buNone/>
            </a:pPr>
            <a:r>
              <a:rPr lang="pl-PL" sz="2000" b="1" dirty="0" smtClean="0">
                <a:latin typeface="Gill Sans MT"/>
              </a:rPr>
              <a:t>m-kupony</a:t>
            </a:r>
          </a:p>
          <a:p>
            <a:endParaRPr lang="pl-PL" dirty="0"/>
          </a:p>
        </p:txBody>
      </p:sp>
      <p:pic>
        <p:nvPicPr>
          <p:cNvPr id="9" name="Picture 2" descr="C:\Users\Krzysiek\Desktop\Loga do prezentacji PAYBACK\Mobisk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04" y="4000504"/>
            <a:ext cx="1928826" cy="54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Lukasz\Desktop\mobiway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448" y="2786058"/>
            <a:ext cx="1928826" cy="642942"/>
          </a:xfrm>
          <a:prstGeom prst="rect">
            <a:avLst/>
          </a:prstGeom>
          <a:noFill/>
        </p:spPr>
      </p:pic>
      <p:pic>
        <p:nvPicPr>
          <p:cNvPr id="4099" name="Picture 3" descr="C:\Users\Lukasz\Desktop\neta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0390" y="3429000"/>
            <a:ext cx="2543175" cy="552450"/>
          </a:xfrm>
          <a:prstGeom prst="rect">
            <a:avLst/>
          </a:prstGeom>
          <a:noFill/>
        </p:spPr>
      </p:pic>
      <p:pic>
        <p:nvPicPr>
          <p:cNvPr id="15" name="Picture 4" descr="C:\Users\Krzysiek\Desktop\Loga do prezentacji PAYBACK\logo-one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190" y="3226561"/>
            <a:ext cx="1624174" cy="67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Krzysiek\Desktop\Loga do prezentacji PAYBACK\Ad Tota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546" y="2857496"/>
            <a:ext cx="1465701" cy="51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Lukasz\Desktop\logo_tmobil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9810" y="3202999"/>
            <a:ext cx="2212486" cy="508975"/>
          </a:xfrm>
          <a:prstGeom prst="rect">
            <a:avLst/>
          </a:prstGeom>
          <a:noFill/>
        </p:spPr>
      </p:pic>
      <p:pic>
        <p:nvPicPr>
          <p:cNvPr id="4103" name="Picture 7" descr="C:\Users\Lukasz\Desktop\polkomte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76688" y="3726815"/>
            <a:ext cx="2676525" cy="333375"/>
          </a:xfrm>
          <a:prstGeom prst="rect">
            <a:avLst/>
          </a:prstGeom>
          <a:noFill/>
        </p:spPr>
      </p:pic>
      <p:pic>
        <p:nvPicPr>
          <p:cNvPr id="4104" name="Picture 8" descr="C:\Users\Lukasz\Desktop\facebook-logo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39414" y="5085184"/>
            <a:ext cx="2088609" cy="785818"/>
          </a:xfrm>
          <a:prstGeom prst="rect">
            <a:avLst/>
          </a:prstGeom>
          <a:noFill/>
        </p:spPr>
      </p:pic>
      <p:pic>
        <p:nvPicPr>
          <p:cNvPr id="4105" name="Picture 9" descr="C:\Users\Lukasz\Desktop\Admob-Logo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96142" y="5164839"/>
            <a:ext cx="2357454" cy="634155"/>
          </a:xfrm>
          <a:prstGeom prst="rect">
            <a:avLst/>
          </a:prstGeom>
          <a:noFill/>
        </p:spPr>
      </p:pic>
      <p:pic>
        <p:nvPicPr>
          <p:cNvPr id="4106" name="Picture 10" descr="C:\Users\Lukasz\Desktop\iad logo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7448" y="5013176"/>
            <a:ext cx="926087" cy="1071546"/>
          </a:xfrm>
          <a:prstGeom prst="rect">
            <a:avLst/>
          </a:prstGeom>
          <a:noFill/>
        </p:spPr>
      </p:pic>
      <p:pic>
        <p:nvPicPr>
          <p:cNvPr id="4100" name="Picture 4" descr="C:\Users\Lukasz\Desktop\mobiad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67712" y="2928934"/>
            <a:ext cx="1357322" cy="440213"/>
          </a:xfrm>
          <a:prstGeom prst="rect">
            <a:avLst/>
          </a:prstGeom>
          <a:noFill/>
        </p:spPr>
      </p:pic>
      <p:pic>
        <p:nvPicPr>
          <p:cNvPr id="4101" name="Picture 5" descr="C:\Users\Lukasz\Desktop\love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823037" y="3834420"/>
            <a:ext cx="2857520" cy="594712"/>
          </a:xfrm>
          <a:prstGeom prst="rect">
            <a:avLst/>
          </a:prstGeom>
          <a:noFill/>
        </p:spPr>
      </p:pic>
      <p:sp>
        <p:nvSpPr>
          <p:cNvPr id="23" name="Prostokąt zaokrąglony 22"/>
          <p:cNvSpPr/>
          <p:nvPr/>
        </p:nvSpPr>
        <p:spPr bwMode="auto">
          <a:xfrm>
            <a:off x="3739348" y="2000240"/>
            <a:ext cx="2928958" cy="2643206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pl-PL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4" name="Prostokąt zaokrąglony 23"/>
          <p:cNvSpPr/>
          <p:nvPr/>
        </p:nvSpPr>
        <p:spPr bwMode="auto">
          <a:xfrm>
            <a:off x="6929932" y="2000240"/>
            <a:ext cx="2928958" cy="2643206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pl-PL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5" name="Prostokąt zaokrąglony 24"/>
          <p:cNvSpPr/>
          <p:nvPr/>
        </p:nvSpPr>
        <p:spPr bwMode="auto">
          <a:xfrm>
            <a:off x="167448" y="4714884"/>
            <a:ext cx="3429024" cy="1571636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pl-PL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6" name="Prostokąt zaokrąglony 25"/>
          <p:cNvSpPr/>
          <p:nvPr/>
        </p:nvSpPr>
        <p:spPr bwMode="auto">
          <a:xfrm>
            <a:off x="3810786" y="4714884"/>
            <a:ext cx="2928958" cy="1571636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pl-PL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7" name="Prostokąt zaokrąglony 26"/>
          <p:cNvSpPr/>
          <p:nvPr/>
        </p:nvSpPr>
        <p:spPr bwMode="auto">
          <a:xfrm>
            <a:off x="7025495" y="4786322"/>
            <a:ext cx="2822717" cy="1928826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pl-PL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2"/>
          <p:cNvSpPr txBox="1"/>
          <p:nvPr/>
        </p:nvSpPr>
        <p:spPr>
          <a:xfrm>
            <a:off x="0" y="44624"/>
            <a:ext cx="99075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Gill Sans MT"/>
              </a:rPr>
              <a:t>Jak może wyglądać promocja </a:t>
            </a:r>
          </a:p>
          <a:p>
            <a:pPr algn="ctr"/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Gill Sans MT"/>
              </a:rPr>
              <a:t>aplikacji mobilnych?</a:t>
            </a:r>
          </a:p>
          <a:p>
            <a:endParaRPr lang="pl-PL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Picture 2" descr="Zrzut ekranu 2013-05-13 o 20.50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18" y="1472476"/>
            <a:ext cx="7218971" cy="4404796"/>
          </a:xfrm>
          <a:prstGeom prst="rect">
            <a:avLst/>
          </a:prstGeom>
        </p:spPr>
      </p:pic>
      <p:pic>
        <p:nvPicPr>
          <p:cNvPr id="4" name="Picture 3" descr="wp_ss_20130404_000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523" y="1484784"/>
            <a:ext cx="1857807" cy="3096344"/>
          </a:xfrm>
          <a:prstGeom prst="rect">
            <a:avLst/>
          </a:prstGeom>
        </p:spPr>
      </p:pic>
      <p:pic>
        <p:nvPicPr>
          <p:cNvPr id="5" name="Picture 4" descr="zdjęci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66" y="4077072"/>
            <a:ext cx="1757941" cy="2636912"/>
          </a:xfrm>
          <a:prstGeom prst="rect">
            <a:avLst/>
          </a:prstGeom>
        </p:spPr>
      </p:pic>
      <p:pic>
        <p:nvPicPr>
          <p:cNvPr id="6" name="Picture 5" descr="zdjęcie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682" y="4077072"/>
            <a:ext cx="1776000" cy="2664000"/>
          </a:xfrm>
          <a:prstGeom prst="rect">
            <a:avLst/>
          </a:prstGeom>
        </p:spPr>
      </p:pic>
      <p:pic>
        <p:nvPicPr>
          <p:cNvPr id="7" name="Picture 6" descr="zdjęcie3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898" y="4077072"/>
            <a:ext cx="1776000" cy="2664000"/>
          </a:xfrm>
          <a:prstGeom prst="rect">
            <a:avLst/>
          </a:prstGeom>
        </p:spPr>
      </p:pic>
      <p:pic>
        <p:nvPicPr>
          <p:cNvPr id="8" name="Picture 7" descr="zdjęcie_4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914" y="4077072"/>
            <a:ext cx="1776000" cy="26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89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sz="3200" b="1" dirty="0" smtClean="0">
                <a:solidFill>
                  <a:schemeClr val="accent2">
                    <a:lumMod val="50000"/>
                  </a:schemeClr>
                </a:solidFill>
                <a:latin typeface="Gill Sans MT Pro Medium" pitchFamily="34" charset="0"/>
              </a:rPr>
              <a:t>Metody badania efektywności</a:t>
            </a:r>
            <a:br>
              <a:rPr lang="pl-PL" sz="3200" b="1" dirty="0" smtClean="0">
                <a:solidFill>
                  <a:schemeClr val="accent2">
                    <a:lumMod val="50000"/>
                  </a:schemeClr>
                </a:solidFill>
                <a:latin typeface="Gill Sans MT Pro Medium" pitchFamily="34" charset="0"/>
              </a:rPr>
            </a:br>
            <a:r>
              <a:rPr lang="pl-PL" sz="3200" b="1" dirty="0" smtClean="0">
                <a:solidFill>
                  <a:schemeClr val="accent2">
                    <a:lumMod val="50000"/>
                  </a:schemeClr>
                </a:solidFill>
                <a:latin typeface="Gill Sans MT Pro Medium" pitchFamily="34" charset="0"/>
              </a:rPr>
              <a:t> aplikacji mobilnej</a:t>
            </a:r>
            <a:endParaRPr lang="pl-PL" sz="3200" b="1" dirty="0">
              <a:solidFill>
                <a:schemeClr val="accent2">
                  <a:lumMod val="50000"/>
                </a:schemeClr>
              </a:solidFill>
              <a:latin typeface="Gill Sans MT Pro Medium" pitchFamily="34" charset="0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167448" y="1601788"/>
            <a:ext cx="9501254" cy="5256212"/>
          </a:xfrm>
        </p:spPr>
        <p:txBody>
          <a:bodyPr/>
          <a:lstStyle/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§"/>
            </a:pPr>
            <a:r>
              <a:rPr lang="pl-PL" sz="2400" b="1" dirty="0" smtClean="0">
                <a:solidFill>
                  <a:schemeClr val="accent6">
                    <a:lumMod val="50000"/>
                  </a:schemeClr>
                </a:solidFill>
              </a:rPr>
              <a:t>Konto w appmarketach </a:t>
            </a:r>
            <a:r>
              <a:rPr lang="pl-PL" sz="1800" dirty="0" smtClean="0">
                <a:solidFill>
                  <a:schemeClr val="accent6">
                    <a:lumMod val="50000"/>
                  </a:schemeClr>
                </a:solidFill>
              </a:rPr>
              <a:t>– ogólna liczba pobrań aplikacji w poszczególnych marketach (dostępne podstawowe dane);</a:t>
            </a:r>
          </a:p>
          <a:p>
            <a:pPr>
              <a:buClr>
                <a:schemeClr val="accent6">
                  <a:lumMod val="50000"/>
                </a:schemeClr>
              </a:buClr>
              <a:buNone/>
            </a:pPr>
            <a:endParaRPr lang="pl-PL" sz="1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§"/>
            </a:pPr>
            <a:r>
              <a:rPr lang="pl-PL" sz="2400" b="1" dirty="0" smtClean="0">
                <a:solidFill>
                  <a:schemeClr val="accent6">
                    <a:lumMod val="50000"/>
                  </a:schemeClr>
                </a:solidFill>
              </a:rPr>
              <a:t>Flurry Analytics </a:t>
            </a:r>
            <a:r>
              <a:rPr lang="pl-PL" sz="1800" dirty="0" smtClean="0">
                <a:solidFill>
                  <a:schemeClr val="accent6">
                    <a:lumMod val="50000"/>
                  </a:schemeClr>
                </a:solidFill>
              </a:rPr>
              <a:t>- darmowe, elastyczne, proste i czytelne narzędzie; dostępne na większość/wszystkie OS;</a:t>
            </a:r>
          </a:p>
          <a:p>
            <a:pPr>
              <a:buClr>
                <a:schemeClr val="accent6">
                  <a:lumMod val="50000"/>
                </a:schemeClr>
              </a:buClr>
              <a:buNone/>
            </a:pPr>
            <a:endParaRPr lang="pl-PL" sz="1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§"/>
            </a:pPr>
            <a:r>
              <a:rPr lang="pl-PL" sz="2400" b="1" dirty="0" smtClean="0">
                <a:solidFill>
                  <a:schemeClr val="accent6">
                    <a:lumMod val="50000"/>
                  </a:schemeClr>
                </a:solidFill>
              </a:rPr>
              <a:t>gemiusTraffic</a:t>
            </a:r>
            <a:r>
              <a:rPr lang="pl-PL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l-PL" sz="1800" dirty="0" smtClean="0">
                <a:solidFill>
                  <a:schemeClr val="accent6">
                    <a:lumMod val="50000"/>
                  </a:schemeClr>
                </a:solidFill>
              </a:rPr>
              <a:t>– płatne (opłata aktywacyjna w wys. 2 000 zł netto + miesięczny koszt uzależniony od liczby odsłon w aplikacji); dostępne na iOS, Android i Windows Phone;</a:t>
            </a:r>
          </a:p>
          <a:p>
            <a:pPr>
              <a:buClr>
                <a:schemeClr val="accent6">
                  <a:lumMod val="50000"/>
                </a:schemeClr>
              </a:buClr>
              <a:buNone/>
            </a:pPr>
            <a:endParaRPr lang="pl-PL" sz="1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§"/>
            </a:pPr>
            <a:r>
              <a:rPr lang="pl-PL" sz="2400" b="1" dirty="0" smtClean="0">
                <a:solidFill>
                  <a:schemeClr val="accent6">
                    <a:lumMod val="50000"/>
                  </a:schemeClr>
                </a:solidFill>
              </a:rPr>
              <a:t>Google Analytics </a:t>
            </a:r>
            <a:r>
              <a:rPr lang="pl-PL" sz="1800" dirty="0" smtClean="0">
                <a:solidFill>
                  <a:schemeClr val="accent6">
                    <a:lumMod val="50000"/>
                  </a:schemeClr>
                </a:solidFill>
              </a:rPr>
              <a:t>– integracja z GooglePlay wraz z możliwością monitoringu aplikacji przygotowanej na iOS , problematyczne pomiary Windows Phone; raporty w czasie rzeczywistym,</a:t>
            </a:r>
          </a:p>
          <a:p>
            <a:pPr>
              <a:buClr>
                <a:schemeClr val="accent6">
                  <a:lumMod val="50000"/>
                </a:schemeClr>
              </a:buClr>
              <a:buNone/>
            </a:pPr>
            <a:endParaRPr lang="pl-PL" sz="1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§"/>
            </a:pPr>
            <a:r>
              <a:rPr lang="pl-PL" sz="2400" b="1" dirty="0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</a:rPr>
              <a:t>Implementacja innych kodów SDK do aplikacji</a:t>
            </a:r>
            <a:r>
              <a:rPr lang="pl-PL" sz="1800" dirty="0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</a:rPr>
              <a:t> - pełna możliwość optymalizacji i automatyzacji planowania</a:t>
            </a:r>
          </a:p>
          <a:p>
            <a:endParaRPr lang="pl-PL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pl-PL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pl-PL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pl-PL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33314" y="1484784"/>
            <a:ext cx="87532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3200" b="1" kern="0" dirty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</a:rPr>
              <a:t>Aplikacje </a:t>
            </a:r>
            <a:r>
              <a:rPr lang="pl-PL" sz="3200" b="1" kern="0" dirty="0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</a:rPr>
              <a:t>mobilne: </a:t>
            </a:r>
            <a:r>
              <a:rPr lang="pl-PL" sz="3200" dirty="0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</a:rPr>
              <a:t>oprogramowanie</a:t>
            </a:r>
            <a:r>
              <a:rPr lang="pl-PL" sz="3200" dirty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</a:rPr>
              <a:t>, które działa na urządzeniach przenośnych typu: telefony komórkowe, smartfony i tablety.</a:t>
            </a:r>
          </a:p>
        </p:txBody>
      </p:sp>
      <p:pic>
        <p:nvPicPr>
          <p:cNvPr id="1026" name="Picture 2" descr="C:\Users\Norbsoft\Desktop\nsmail-1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7410" y="3019425"/>
            <a:ext cx="6953250" cy="3838575"/>
          </a:xfrm>
          <a:prstGeom prst="rect">
            <a:avLst/>
          </a:prstGeom>
          <a:noFill/>
        </p:spPr>
      </p:pic>
      <p:sp>
        <p:nvSpPr>
          <p:cNvPr id="4" name="pole tekstowe 8"/>
          <p:cNvSpPr txBox="1"/>
          <p:nvPr/>
        </p:nvSpPr>
        <p:spPr>
          <a:xfrm>
            <a:off x="0" y="6572272"/>
            <a:ext cx="9907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>
                <a:latin typeface="Gill Sans MT Pro Medium" pitchFamily="34" charset="0"/>
              </a:rPr>
              <a:t>Źródło: </a:t>
            </a:r>
            <a:r>
              <a:rPr lang="pl-PL" sz="1600" dirty="0">
                <a:latin typeface="Gill Sans MT Pro Medium" pitchFamily="34" charset="0"/>
              </a:rPr>
              <a:t>W</a:t>
            </a:r>
            <a:r>
              <a:rPr lang="pl-PL" sz="1600" dirty="0" smtClean="0">
                <a:latin typeface="Gill Sans MT Pro Medium" pitchFamily="34" charset="0"/>
              </a:rPr>
              <a:t>ikipedia</a:t>
            </a:r>
          </a:p>
          <a:p>
            <a:endParaRPr lang="pl-PL" sz="2000" b="1" dirty="0">
              <a:latin typeface="Gill Sans MT Pro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91195" y="2590800"/>
            <a:ext cx="2045636" cy="8771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31788" indent="-331788" algn="ctr">
              <a:lnSpc>
                <a:spcPct val="150000"/>
              </a:lnSpc>
              <a:spcBef>
                <a:spcPts val="700"/>
              </a:spcBef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pl-PL" sz="3600" dirty="0" smtClean="0">
                <a:solidFill>
                  <a:srgbClr val="002060"/>
                </a:solidFill>
                <a:latin typeface="Gill Sans MT Pro Medium"/>
                <a:cs typeface="Gill Sans MT Pro Medium"/>
              </a:rPr>
              <a:t>Kierunek?</a:t>
            </a:r>
            <a:endParaRPr lang="en-GB" sz="3600" dirty="0" smtClean="0">
              <a:solidFill>
                <a:srgbClr val="000000"/>
              </a:solidFill>
              <a:latin typeface="Gill Sans MT Pro Medium"/>
              <a:cs typeface="Gill Sans MT Pro Medium"/>
            </a:endParaRPr>
          </a:p>
        </p:txBody>
      </p:sp>
    </p:spTree>
    <p:extLst>
      <p:ext uri="{BB962C8B-B14F-4D97-AF65-F5344CB8AC3E}">
        <p14:creationId xmlns:p14="http://schemas.microsoft.com/office/powerpoint/2010/main" val="397055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</a:rPr>
              <a:t>Trendy w tworzeniu aplikacji</a:t>
            </a:r>
            <a:endParaRPr lang="pl-PL" sz="3200" b="1" dirty="0">
              <a:solidFill>
                <a:schemeClr val="accent6">
                  <a:lumMod val="50000"/>
                </a:schemeClr>
              </a:solidFill>
              <a:latin typeface="Gill Sans MT Pro Medium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38886" y="1601788"/>
            <a:ext cx="9539444" cy="5256212"/>
          </a:xfrm>
        </p:spPr>
        <p:txBody>
          <a:bodyPr/>
          <a:lstStyle/>
          <a:p>
            <a:pPr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§"/>
            </a:pPr>
            <a:r>
              <a:rPr lang="pl-PL" sz="2400" dirty="0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</a:rPr>
              <a:t>Produkcja aplikacji na 3 wiodące systemy operacyjne (Android, WP, iOS)</a:t>
            </a:r>
          </a:p>
          <a:p>
            <a:pPr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§"/>
            </a:pPr>
            <a:endParaRPr lang="pl-PL" sz="500" dirty="0" smtClean="0">
              <a:solidFill>
                <a:schemeClr val="accent6">
                  <a:lumMod val="50000"/>
                </a:schemeClr>
              </a:solidFill>
              <a:latin typeface="Gill Sans MT Pro Medium" pitchFamily="34" charset="0"/>
            </a:endParaRPr>
          </a:p>
          <a:p>
            <a:pPr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§"/>
            </a:pPr>
            <a:r>
              <a:rPr lang="pl-PL" sz="2400" dirty="0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</a:rPr>
              <a:t>Wzrost znaczenia zintegrowanych projektów </a:t>
            </a:r>
          </a:p>
          <a:p>
            <a:pPr algn="just">
              <a:buClr>
                <a:schemeClr val="accent6">
                  <a:lumMod val="50000"/>
                </a:schemeClr>
              </a:buClr>
              <a:buNone/>
            </a:pPr>
            <a:r>
              <a:rPr lang="pl-PL" sz="2400" dirty="0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</a:rPr>
              <a:t>	– produkcja + marketing (dynamiczny rozwój reklamy mobilnej) </a:t>
            </a:r>
          </a:p>
          <a:p>
            <a:pPr algn="just">
              <a:buClr>
                <a:schemeClr val="accent6">
                  <a:lumMod val="50000"/>
                </a:schemeClr>
              </a:buClr>
              <a:buNone/>
            </a:pPr>
            <a:r>
              <a:rPr lang="pl-PL" sz="2400" dirty="0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</a:rPr>
              <a:t>	– edukacja rynku i wiarygodny pomiar zachowań użytkowników</a:t>
            </a:r>
          </a:p>
          <a:p>
            <a:pPr marL="34925" indent="0" algn="just">
              <a:buClr>
                <a:schemeClr val="accent6">
                  <a:lumMod val="50000"/>
                </a:schemeClr>
              </a:buClr>
              <a:buNone/>
            </a:pPr>
            <a:endParaRPr lang="pl-PL" sz="500" dirty="0" smtClean="0">
              <a:solidFill>
                <a:schemeClr val="accent6">
                  <a:lumMod val="50000"/>
                </a:schemeClr>
              </a:solidFill>
              <a:latin typeface="Gill Sans MT Pro Medium" pitchFamily="34" charset="0"/>
            </a:endParaRPr>
          </a:p>
          <a:p>
            <a:pPr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§"/>
            </a:pPr>
            <a:r>
              <a:rPr lang="pl-PL" sz="2400" dirty="0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</a:rPr>
              <a:t>Większy nacisk na estetykę aplikacji</a:t>
            </a:r>
          </a:p>
          <a:p>
            <a:pPr marL="34925" indent="0" algn="just">
              <a:buClr>
                <a:schemeClr val="accent6">
                  <a:lumMod val="50000"/>
                </a:schemeClr>
              </a:buClr>
              <a:buNone/>
            </a:pPr>
            <a:endParaRPr lang="pl-PL" sz="500" dirty="0" smtClean="0">
              <a:solidFill>
                <a:schemeClr val="accent6">
                  <a:lumMod val="50000"/>
                </a:schemeClr>
              </a:solidFill>
              <a:latin typeface="Gill Sans MT Pro Medium" pitchFamily="34" charset="0"/>
            </a:endParaRPr>
          </a:p>
          <a:p>
            <a:pPr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§"/>
            </a:pPr>
            <a:r>
              <a:rPr lang="pl-PL" sz="2400" dirty="0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</a:rPr>
              <a:t>Wzrost popularności NFC</a:t>
            </a:r>
          </a:p>
          <a:p>
            <a:pPr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§"/>
            </a:pPr>
            <a:endParaRPr lang="pl-PL" sz="500" dirty="0" smtClean="0">
              <a:solidFill>
                <a:schemeClr val="accent6">
                  <a:lumMod val="50000"/>
                </a:schemeClr>
              </a:solidFill>
              <a:latin typeface="Gill Sans MT Pro Medium" pitchFamily="34" charset="0"/>
            </a:endParaRPr>
          </a:p>
          <a:p>
            <a:pPr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§"/>
            </a:pPr>
            <a:r>
              <a:rPr lang="pl-PL" sz="2400" dirty="0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</a:rPr>
              <a:t>Upowszechnianie się płatności mobilnych</a:t>
            </a:r>
          </a:p>
          <a:p>
            <a:pPr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§"/>
            </a:pPr>
            <a:endParaRPr lang="pl-PL" sz="500" dirty="0" smtClean="0">
              <a:solidFill>
                <a:schemeClr val="accent6">
                  <a:lumMod val="50000"/>
                </a:schemeClr>
              </a:solidFill>
              <a:latin typeface="Gill Sans MT Pro Medium" pitchFamily="34" charset="0"/>
            </a:endParaRPr>
          </a:p>
          <a:p>
            <a:pPr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§"/>
            </a:pPr>
            <a:r>
              <a:rPr lang="pl-PL" sz="2400" dirty="0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</a:rPr>
              <a:t>Stabilność, szybkość i niezawodna technologia</a:t>
            </a:r>
          </a:p>
          <a:p>
            <a:pPr>
              <a:buNone/>
            </a:pPr>
            <a:endParaRPr lang="pl-PL" dirty="0" smtClean="0">
              <a:solidFill>
                <a:schemeClr val="accent6">
                  <a:lumMod val="50000"/>
                </a:schemeClr>
              </a:solidFill>
              <a:latin typeface="Gill Sans MT Pro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2452688" y="285728"/>
            <a:ext cx="5145087" cy="592935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40680" bIns="0"/>
          <a:lstStyle/>
          <a:p>
            <a:pPr marL="28575" algn="ctr" eaLnBrk="0" hangingPunct="0">
              <a:buClr>
                <a:srgbClr val="002060"/>
              </a:buClr>
              <a:buSzPct val="100000"/>
              <a:buFont typeface="Tahoma" pitchFamily="34" charset="0"/>
              <a:buNone/>
              <a:tabLst>
                <a:tab pos="28575" algn="l"/>
                <a:tab pos="476250" algn="l"/>
                <a:tab pos="925513" algn="l"/>
                <a:tab pos="1374775" algn="l"/>
                <a:tab pos="1824038" algn="l"/>
                <a:tab pos="2273300" algn="l"/>
                <a:tab pos="2722563" algn="l"/>
                <a:tab pos="3171825" algn="l"/>
                <a:tab pos="3621088" algn="l"/>
                <a:tab pos="4070350" algn="l"/>
                <a:tab pos="4519613" algn="l"/>
                <a:tab pos="4968875" algn="l"/>
                <a:tab pos="5418138" algn="l"/>
                <a:tab pos="5867400" algn="l"/>
                <a:tab pos="6316663" algn="l"/>
                <a:tab pos="6765925" algn="l"/>
                <a:tab pos="7215188" algn="l"/>
                <a:tab pos="7664450" algn="l"/>
                <a:tab pos="8113713" algn="l"/>
                <a:tab pos="8562975" algn="l"/>
                <a:tab pos="9012238" algn="l"/>
              </a:tabLst>
            </a:pPr>
            <a:endParaRPr lang="pl-PL" sz="4000" b="1" dirty="0" smtClean="0">
              <a:solidFill>
                <a:schemeClr val="accent6">
                  <a:lumMod val="50000"/>
                </a:schemeClr>
              </a:solidFill>
              <a:latin typeface="Gill Sans MT"/>
              <a:cs typeface="Gill Sans MT"/>
            </a:endParaRPr>
          </a:p>
          <a:p>
            <a:pPr marL="28575" algn="ctr" eaLnBrk="0" hangingPunct="0">
              <a:buClr>
                <a:srgbClr val="002060"/>
              </a:buClr>
              <a:buSzPct val="100000"/>
              <a:buFont typeface="Tahoma" pitchFamily="34" charset="0"/>
              <a:buNone/>
              <a:tabLst>
                <a:tab pos="28575" algn="l"/>
                <a:tab pos="476250" algn="l"/>
                <a:tab pos="925513" algn="l"/>
                <a:tab pos="1374775" algn="l"/>
                <a:tab pos="1824038" algn="l"/>
                <a:tab pos="2273300" algn="l"/>
                <a:tab pos="2722563" algn="l"/>
                <a:tab pos="3171825" algn="l"/>
                <a:tab pos="3621088" algn="l"/>
                <a:tab pos="4070350" algn="l"/>
                <a:tab pos="4519613" algn="l"/>
                <a:tab pos="4968875" algn="l"/>
                <a:tab pos="5418138" algn="l"/>
                <a:tab pos="5867400" algn="l"/>
                <a:tab pos="6316663" algn="l"/>
                <a:tab pos="6765925" algn="l"/>
                <a:tab pos="7215188" algn="l"/>
                <a:tab pos="7664450" algn="l"/>
                <a:tab pos="8113713" algn="l"/>
                <a:tab pos="8562975" algn="l"/>
                <a:tab pos="9012238" algn="l"/>
              </a:tabLst>
            </a:pPr>
            <a:r>
              <a:rPr lang="en-GB" sz="3200" b="1" dirty="0" smtClean="0">
                <a:solidFill>
                  <a:schemeClr val="accent6">
                    <a:lumMod val="50000"/>
                  </a:schemeClr>
                </a:solidFill>
                <a:latin typeface="Gill Sans MT"/>
                <a:cs typeface="Gill Sans MT"/>
              </a:rPr>
              <a:t>Dziękujemy</a:t>
            </a:r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Gill Sans MT"/>
                <a:cs typeface="Gill Sans MT"/>
              </a:rPr>
              <a:t> </a:t>
            </a:r>
            <a:endParaRPr lang="pl-PL" sz="1800" dirty="0" smtClean="0">
              <a:solidFill>
                <a:schemeClr val="accent6">
                  <a:lumMod val="50000"/>
                </a:schemeClr>
              </a:solidFill>
              <a:latin typeface="Gill Sans MT"/>
              <a:cs typeface="Gill Sans MT"/>
            </a:endParaRPr>
          </a:p>
          <a:p>
            <a:pPr marL="28575" algn="ctr" eaLnBrk="0" hangingPunct="0">
              <a:buClr>
                <a:srgbClr val="002060"/>
              </a:buClr>
              <a:buSzPct val="100000"/>
              <a:buFont typeface="Tahoma" pitchFamily="34" charset="0"/>
              <a:buNone/>
              <a:tabLst>
                <a:tab pos="28575" algn="l"/>
                <a:tab pos="476250" algn="l"/>
                <a:tab pos="925513" algn="l"/>
                <a:tab pos="1374775" algn="l"/>
                <a:tab pos="1824038" algn="l"/>
                <a:tab pos="2273300" algn="l"/>
                <a:tab pos="2722563" algn="l"/>
                <a:tab pos="3171825" algn="l"/>
                <a:tab pos="3621088" algn="l"/>
                <a:tab pos="4070350" algn="l"/>
                <a:tab pos="4519613" algn="l"/>
                <a:tab pos="4968875" algn="l"/>
                <a:tab pos="5418138" algn="l"/>
                <a:tab pos="5867400" algn="l"/>
                <a:tab pos="6316663" algn="l"/>
                <a:tab pos="6765925" algn="l"/>
                <a:tab pos="7215188" algn="l"/>
                <a:tab pos="7664450" algn="l"/>
                <a:tab pos="8113713" algn="l"/>
                <a:tab pos="8562975" algn="l"/>
                <a:tab pos="9012238" algn="l"/>
              </a:tabLst>
            </a:pPr>
            <a:endParaRPr lang="pl-PL" sz="1800" dirty="0" smtClean="0">
              <a:solidFill>
                <a:schemeClr val="accent6">
                  <a:lumMod val="50000"/>
                </a:schemeClr>
              </a:solidFill>
              <a:latin typeface="Gill Sans MT"/>
              <a:cs typeface="Gill Sans MT"/>
            </a:endParaRPr>
          </a:p>
          <a:p>
            <a:pPr marL="28575" algn="ctr" eaLnBrk="0" hangingPunct="0">
              <a:buClr>
                <a:srgbClr val="002060"/>
              </a:buClr>
              <a:buSzPct val="100000"/>
              <a:buFont typeface="Tahoma" pitchFamily="34" charset="0"/>
              <a:buNone/>
              <a:tabLst>
                <a:tab pos="28575" algn="l"/>
                <a:tab pos="476250" algn="l"/>
                <a:tab pos="925513" algn="l"/>
                <a:tab pos="1374775" algn="l"/>
                <a:tab pos="1824038" algn="l"/>
                <a:tab pos="2273300" algn="l"/>
                <a:tab pos="2722563" algn="l"/>
                <a:tab pos="3171825" algn="l"/>
                <a:tab pos="3621088" algn="l"/>
                <a:tab pos="4070350" algn="l"/>
                <a:tab pos="4519613" algn="l"/>
                <a:tab pos="4968875" algn="l"/>
                <a:tab pos="5418138" algn="l"/>
                <a:tab pos="5867400" algn="l"/>
                <a:tab pos="6316663" algn="l"/>
                <a:tab pos="6765925" algn="l"/>
                <a:tab pos="7215188" algn="l"/>
                <a:tab pos="7664450" algn="l"/>
                <a:tab pos="8113713" algn="l"/>
                <a:tab pos="8562975" algn="l"/>
                <a:tab pos="9012238" algn="l"/>
              </a:tabLst>
            </a:pPr>
            <a:r>
              <a:rPr lang="en-GB" sz="1800" dirty="0" smtClean="0">
                <a:solidFill>
                  <a:schemeClr val="accent6">
                    <a:lumMod val="50000"/>
                  </a:schemeClr>
                </a:solidFill>
                <a:latin typeface="Gill Sans MT"/>
                <a:cs typeface="Gill Sans MT"/>
              </a:rPr>
              <a:t>Tomasz Witt</a:t>
            </a:r>
            <a:endParaRPr lang="pl-PL" sz="1800" dirty="0" smtClean="0">
              <a:solidFill>
                <a:schemeClr val="accent6">
                  <a:lumMod val="50000"/>
                </a:schemeClr>
              </a:solidFill>
              <a:latin typeface="Gill Sans MT"/>
              <a:cs typeface="Gill Sans MT"/>
            </a:endParaRPr>
          </a:p>
          <a:p>
            <a:pPr marL="28575" algn="ctr" eaLnBrk="0" hangingPunct="0">
              <a:buClr>
                <a:srgbClr val="002060"/>
              </a:buClr>
              <a:buSzPct val="100000"/>
              <a:buFont typeface="Tahoma" pitchFamily="34" charset="0"/>
              <a:buNone/>
              <a:tabLst>
                <a:tab pos="28575" algn="l"/>
                <a:tab pos="476250" algn="l"/>
                <a:tab pos="925513" algn="l"/>
                <a:tab pos="1374775" algn="l"/>
                <a:tab pos="1824038" algn="l"/>
                <a:tab pos="2273300" algn="l"/>
                <a:tab pos="2722563" algn="l"/>
                <a:tab pos="3171825" algn="l"/>
                <a:tab pos="3621088" algn="l"/>
                <a:tab pos="4070350" algn="l"/>
                <a:tab pos="4519613" algn="l"/>
                <a:tab pos="4968875" algn="l"/>
                <a:tab pos="5418138" algn="l"/>
                <a:tab pos="5867400" algn="l"/>
                <a:tab pos="6316663" algn="l"/>
                <a:tab pos="6765925" algn="l"/>
                <a:tab pos="7215188" algn="l"/>
                <a:tab pos="7664450" algn="l"/>
                <a:tab pos="8113713" algn="l"/>
                <a:tab pos="8562975" algn="l"/>
                <a:tab pos="9012238" algn="l"/>
              </a:tabLst>
            </a:pPr>
            <a:r>
              <a:rPr lang="pl-PL" sz="1800" dirty="0" smtClean="0">
                <a:solidFill>
                  <a:schemeClr val="accent6">
                    <a:lumMod val="50000"/>
                  </a:schemeClr>
                </a:solidFill>
                <a:latin typeface="Gill Sans MT"/>
                <a:cs typeface="Gill Sans MT"/>
              </a:rPr>
              <a:t>Prezes </a:t>
            </a:r>
            <a:r>
              <a:rPr lang="pl-PL" sz="1800" dirty="0">
                <a:solidFill>
                  <a:schemeClr val="accent6">
                    <a:lumMod val="50000"/>
                  </a:schemeClr>
                </a:solidFill>
                <a:latin typeface="Gill Sans MT"/>
                <a:cs typeface="Gill Sans MT"/>
              </a:rPr>
              <a:t>Zarządu</a:t>
            </a:r>
            <a:endParaRPr lang="en-GB" sz="1800" dirty="0" smtClean="0">
              <a:solidFill>
                <a:schemeClr val="accent6">
                  <a:lumMod val="50000"/>
                </a:schemeClr>
              </a:solidFill>
              <a:latin typeface="Gill Sans MT"/>
              <a:cs typeface="Gill Sans MT"/>
            </a:endParaRPr>
          </a:p>
          <a:p>
            <a:pPr marL="28575" algn="ctr" eaLnBrk="0" hangingPunct="0">
              <a:buClr>
                <a:srgbClr val="002060"/>
              </a:buClr>
              <a:buSzPct val="100000"/>
              <a:buFont typeface="Tahoma" pitchFamily="34" charset="0"/>
              <a:buNone/>
              <a:tabLst>
                <a:tab pos="28575" algn="l"/>
                <a:tab pos="476250" algn="l"/>
                <a:tab pos="925513" algn="l"/>
                <a:tab pos="1374775" algn="l"/>
                <a:tab pos="1824038" algn="l"/>
                <a:tab pos="2273300" algn="l"/>
                <a:tab pos="2722563" algn="l"/>
                <a:tab pos="3171825" algn="l"/>
                <a:tab pos="3621088" algn="l"/>
                <a:tab pos="4070350" algn="l"/>
                <a:tab pos="4519613" algn="l"/>
                <a:tab pos="4968875" algn="l"/>
                <a:tab pos="5418138" algn="l"/>
                <a:tab pos="5867400" algn="l"/>
                <a:tab pos="6316663" algn="l"/>
                <a:tab pos="6765925" algn="l"/>
                <a:tab pos="7215188" algn="l"/>
                <a:tab pos="7664450" algn="l"/>
                <a:tab pos="8113713" algn="l"/>
                <a:tab pos="8562975" algn="l"/>
                <a:tab pos="9012238" algn="l"/>
              </a:tabLst>
            </a:pPr>
            <a:r>
              <a:rPr lang="pl-PL" sz="1800" dirty="0" smtClean="0">
                <a:solidFill>
                  <a:schemeClr val="accent6">
                    <a:lumMod val="50000"/>
                  </a:schemeClr>
                </a:solidFill>
                <a:latin typeface="Gill Sans MT"/>
                <a:cs typeface="Gill Sans MT"/>
              </a:rPr>
              <a:t>+48 </a:t>
            </a:r>
            <a:r>
              <a:rPr lang="en-GB" sz="1800" dirty="0" smtClean="0">
                <a:solidFill>
                  <a:schemeClr val="accent6">
                    <a:lumMod val="50000"/>
                  </a:schemeClr>
                </a:solidFill>
                <a:latin typeface="Gill Sans MT"/>
                <a:cs typeface="Gill Sans MT"/>
              </a:rPr>
              <a:t>511 </a:t>
            </a:r>
            <a:r>
              <a:rPr lang="en-GB" sz="1800" dirty="0">
                <a:solidFill>
                  <a:schemeClr val="accent6">
                    <a:lumMod val="50000"/>
                  </a:schemeClr>
                </a:solidFill>
                <a:latin typeface="Gill Sans MT"/>
                <a:cs typeface="Gill Sans MT"/>
              </a:rPr>
              <a:t>000 666 </a:t>
            </a:r>
            <a:endParaRPr lang="pl-PL" sz="1800" dirty="0">
              <a:solidFill>
                <a:schemeClr val="accent6">
                  <a:lumMod val="50000"/>
                </a:schemeClr>
              </a:solidFill>
              <a:latin typeface="Gill Sans MT"/>
              <a:cs typeface="Gill Sans MT"/>
            </a:endParaRPr>
          </a:p>
          <a:p>
            <a:pPr marL="28575" algn="ctr" eaLnBrk="0" hangingPunct="0">
              <a:buClr>
                <a:srgbClr val="002060"/>
              </a:buClr>
              <a:buSzPct val="100000"/>
              <a:buFont typeface="Tahoma" pitchFamily="34" charset="0"/>
              <a:buNone/>
              <a:tabLst>
                <a:tab pos="28575" algn="l"/>
                <a:tab pos="476250" algn="l"/>
                <a:tab pos="925513" algn="l"/>
                <a:tab pos="1374775" algn="l"/>
                <a:tab pos="1824038" algn="l"/>
                <a:tab pos="2273300" algn="l"/>
                <a:tab pos="2722563" algn="l"/>
                <a:tab pos="3171825" algn="l"/>
                <a:tab pos="3621088" algn="l"/>
                <a:tab pos="4070350" algn="l"/>
                <a:tab pos="4519613" algn="l"/>
                <a:tab pos="4968875" algn="l"/>
                <a:tab pos="5418138" algn="l"/>
                <a:tab pos="5867400" algn="l"/>
                <a:tab pos="6316663" algn="l"/>
                <a:tab pos="6765925" algn="l"/>
                <a:tab pos="7215188" algn="l"/>
                <a:tab pos="7664450" algn="l"/>
                <a:tab pos="8113713" algn="l"/>
                <a:tab pos="8562975" algn="l"/>
                <a:tab pos="9012238" algn="l"/>
              </a:tabLst>
            </a:pPr>
            <a:r>
              <a:rPr lang="en-GB" sz="1800" dirty="0">
                <a:solidFill>
                  <a:schemeClr val="accent6">
                    <a:lumMod val="50000"/>
                  </a:schemeClr>
                </a:solidFill>
                <a:latin typeface="Gill Sans MT"/>
                <a:cs typeface="Gill Sans MT"/>
              </a:rPr>
              <a:t>tomasz.witt@norbsoft.com</a:t>
            </a:r>
            <a:endParaRPr lang="en-GB" sz="1800" dirty="0" smtClean="0">
              <a:solidFill>
                <a:schemeClr val="accent6">
                  <a:lumMod val="50000"/>
                </a:schemeClr>
              </a:solidFill>
              <a:latin typeface="Gill Sans MT"/>
              <a:cs typeface="Gill Sans MT"/>
            </a:endParaRPr>
          </a:p>
          <a:p>
            <a:pPr marL="28575" algn="ctr" eaLnBrk="0" hangingPunct="0">
              <a:buClr>
                <a:srgbClr val="463E2C"/>
              </a:buClr>
              <a:buSzPct val="100000"/>
              <a:buFont typeface="Tahoma" pitchFamily="34" charset="0"/>
              <a:buNone/>
              <a:tabLst>
                <a:tab pos="28575" algn="l"/>
                <a:tab pos="476250" algn="l"/>
                <a:tab pos="925513" algn="l"/>
                <a:tab pos="1374775" algn="l"/>
                <a:tab pos="1824038" algn="l"/>
                <a:tab pos="2273300" algn="l"/>
                <a:tab pos="2722563" algn="l"/>
                <a:tab pos="3171825" algn="l"/>
                <a:tab pos="3621088" algn="l"/>
                <a:tab pos="4070350" algn="l"/>
                <a:tab pos="4519613" algn="l"/>
                <a:tab pos="4968875" algn="l"/>
                <a:tab pos="5418138" algn="l"/>
                <a:tab pos="5867400" algn="l"/>
                <a:tab pos="6316663" algn="l"/>
                <a:tab pos="6765925" algn="l"/>
                <a:tab pos="7215188" algn="l"/>
                <a:tab pos="7664450" algn="l"/>
                <a:tab pos="8113713" algn="l"/>
                <a:tab pos="8562975" algn="l"/>
                <a:tab pos="9012238" algn="l"/>
              </a:tabLst>
            </a:pPr>
            <a:endParaRPr lang="pl-PL" sz="1800" dirty="0" smtClean="0">
              <a:solidFill>
                <a:schemeClr val="accent6">
                  <a:lumMod val="50000"/>
                </a:schemeClr>
              </a:solidFill>
              <a:latin typeface="Gill Sans MT"/>
              <a:cs typeface="Gill Sans MT"/>
            </a:endParaRPr>
          </a:p>
          <a:p>
            <a:pPr marL="28575" algn="ctr" eaLnBrk="0" hangingPunct="0">
              <a:buClr>
                <a:srgbClr val="463E2C"/>
              </a:buClr>
              <a:buSzPct val="100000"/>
              <a:buFont typeface="Tahoma" pitchFamily="34" charset="0"/>
              <a:buNone/>
              <a:tabLst>
                <a:tab pos="28575" algn="l"/>
                <a:tab pos="476250" algn="l"/>
                <a:tab pos="925513" algn="l"/>
                <a:tab pos="1374775" algn="l"/>
                <a:tab pos="1824038" algn="l"/>
                <a:tab pos="2273300" algn="l"/>
                <a:tab pos="2722563" algn="l"/>
                <a:tab pos="3171825" algn="l"/>
                <a:tab pos="3621088" algn="l"/>
                <a:tab pos="4070350" algn="l"/>
                <a:tab pos="4519613" algn="l"/>
                <a:tab pos="4968875" algn="l"/>
                <a:tab pos="5418138" algn="l"/>
                <a:tab pos="5867400" algn="l"/>
                <a:tab pos="6316663" algn="l"/>
                <a:tab pos="6765925" algn="l"/>
                <a:tab pos="7215188" algn="l"/>
                <a:tab pos="7664450" algn="l"/>
                <a:tab pos="8113713" algn="l"/>
                <a:tab pos="8562975" algn="l"/>
                <a:tab pos="9012238" algn="l"/>
              </a:tabLst>
            </a:pPr>
            <a:r>
              <a:rPr lang="pl-PL" sz="1800" dirty="0" smtClean="0">
                <a:solidFill>
                  <a:schemeClr val="accent6">
                    <a:lumMod val="50000"/>
                  </a:schemeClr>
                </a:solidFill>
                <a:latin typeface="Gill Sans MT"/>
                <a:cs typeface="Gill Sans MT"/>
              </a:rPr>
              <a:t>Mariola Szypszak </a:t>
            </a:r>
          </a:p>
          <a:p>
            <a:pPr marL="28575" algn="ctr" eaLnBrk="0" hangingPunct="0">
              <a:buClr>
                <a:srgbClr val="463E2C"/>
              </a:buClr>
              <a:buSzPct val="100000"/>
              <a:buFont typeface="Tahoma" pitchFamily="34" charset="0"/>
              <a:buNone/>
              <a:tabLst>
                <a:tab pos="28575" algn="l"/>
                <a:tab pos="476250" algn="l"/>
                <a:tab pos="925513" algn="l"/>
                <a:tab pos="1374775" algn="l"/>
                <a:tab pos="1824038" algn="l"/>
                <a:tab pos="2273300" algn="l"/>
                <a:tab pos="2722563" algn="l"/>
                <a:tab pos="3171825" algn="l"/>
                <a:tab pos="3621088" algn="l"/>
                <a:tab pos="4070350" algn="l"/>
                <a:tab pos="4519613" algn="l"/>
                <a:tab pos="4968875" algn="l"/>
                <a:tab pos="5418138" algn="l"/>
                <a:tab pos="5867400" algn="l"/>
                <a:tab pos="6316663" algn="l"/>
                <a:tab pos="6765925" algn="l"/>
                <a:tab pos="7215188" algn="l"/>
                <a:tab pos="7664450" algn="l"/>
                <a:tab pos="8113713" algn="l"/>
                <a:tab pos="8562975" algn="l"/>
                <a:tab pos="9012238" algn="l"/>
              </a:tabLst>
            </a:pPr>
            <a:r>
              <a:rPr lang="pl-PL" sz="1800" dirty="0" smtClean="0">
                <a:solidFill>
                  <a:schemeClr val="accent6">
                    <a:lumMod val="50000"/>
                  </a:schemeClr>
                </a:solidFill>
                <a:latin typeface="Gill Sans MT"/>
              </a:rPr>
              <a:t>Dyrektor ds. Rozwoju Biznesu</a:t>
            </a:r>
            <a:endParaRPr lang="en-GB" sz="1800" dirty="0" smtClean="0">
              <a:solidFill>
                <a:schemeClr val="accent6">
                  <a:lumMod val="50000"/>
                </a:schemeClr>
              </a:solidFill>
              <a:latin typeface="Gill Sans MT"/>
              <a:cs typeface="Gill Sans MT"/>
            </a:endParaRPr>
          </a:p>
          <a:p>
            <a:pPr marL="28575" algn="ctr" eaLnBrk="0" hangingPunct="0">
              <a:buClr>
                <a:srgbClr val="463E2C"/>
              </a:buClr>
              <a:buSzPct val="100000"/>
              <a:tabLst>
                <a:tab pos="28575" algn="l"/>
                <a:tab pos="476250" algn="l"/>
                <a:tab pos="925513" algn="l"/>
                <a:tab pos="1374775" algn="l"/>
                <a:tab pos="1824038" algn="l"/>
                <a:tab pos="2273300" algn="l"/>
                <a:tab pos="2722563" algn="l"/>
                <a:tab pos="3171825" algn="l"/>
                <a:tab pos="3621088" algn="l"/>
                <a:tab pos="4070350" algn="l"/>
                <a:tab pos="4519613" algn="l"/>
                <a:tab pos="4968875" algn="l"/>
                <a:tab pos="5418138" algn="l"/>
                <a:tab pos="5867400" algn="l"/>
                <a:tab pos="6316663" algn="l"/>
                <a:tab pos="6765925" algn="l"/>
                <a:tab pos="7215188" algn="l"/>
                <a:tab pos="7664450" algn="l"/>
                <a:tab pos="8113713" algn="l"/>
                <a:tab pos="8562975" algn="l"/>
                <a:tab pos="9012238" algn="l"/>
              </a:tabLst>
            </a:pPr>
            <a:r>
              <a:rPr lang="fr-FR" sz="1800" dirty="0" smtClean="0">
                <a:solidFill>
                  <a:schemeClr val="accent6">
                    <a:lumMod val="50000"/>
                  </a:schemeClr>
                </a:solidFill>
                <a:latin typeface="Gill Sans MT"/>
              </a:rPr>
              <a:t>+48 501 066 605</a:t>
            </a:r>
            <a:endParaRPr lang="pl-PL" sz="1800" dirty="0" smtClean="0">
              <a:solidFill>
                <a:schemeClr val="accent6">
                  <a:lumMod val="50000"/>
                </a:schemeClr>
              </a:solidFill>
              <a:latin typeface="Gill Sans MT"/>
            </a:endParaRPr>
          </a:p>
          <a:p>
            <a:pPr marL="28575" algn="ctr" eaLnBrk="0" hangingPunct="0">
              <a:buClr>
                <a:srgbClr val="463E2C"/>
              </a:buClr>
              <a:buSzPct val="100000"/>
              <a:tabLst>
                <a:tab pos="28575" algn="l"/>
                <a:tab pos="476250" algn="l"/>
                <a:tab pos="925513" algn="l"/>
                <a:tab pos="1374775" algn="l"/>
                <a:tab pos="1824038" algn="l"/>
                <a:tab pos="2273300" algn="l"/>
                <a:tab pos="2722563" algn="l"/>
                <a:tab pos="3171825" algn="l"/>
                <a:tab pos="3621088" algn="l"/>
                <a:tab pos="4070350" algn="l"/>
                <a:tab pos="4519613" algn="l"/>
                <a:tab pos="4968875" algn="l"/>
                <a:tab pos="5418138" algn="l"/>
                <a:tab pos="5867400" algn="l"/>
                <a:tab pos="6316663" algn="l"/>
                <a:tab pos="6765925" algn="l"/>
                <a:tab pos="7215188" algn="l"/>
                <a:tab pos="7664450" algn="l"/>
                <a:tab pos="8113713" algn="l"/>
                <a:tab pos="8562975" algn="l"/>
                <a:tab pos="9012238" algn="l"/>
              </a:tabLst>
            </a:pPr>
            <a:r>
              <a:rPr lang="fr-FR" sz="1800" dirty="0" smtClean="0">
                <a:solidFill>
                  <a:schemeClr val="accent6">
                    <a:lumMod val="50000"/>
                  </a:schemeClr>
                </a:solidFill>
                <a:latin typeface="Gill Sans MT"/>
              </a:rPr>
              <a:t>mariola.szypszak@norbsoft.com</a:t>
            </a:r>
            <a:endParaRPr lang="en-GB" sz="1800" dirty="0" smtClean="0">
              <a:solidFill>
                <a:schemeClr val="accent6">
                  <a:lumMod val="50000"/>
                </a:schemeClr>
              </a:solidFill>
              <a:latin typeface="Gill Sans MT"/>
              <a:cs typeface="Gill Sans MT"/>
            </a:endParaRPr>
          </a:p>
          <a:p>
            <a:pPr marL="28575" algn="ctr" eaLnBrk="0" hangingPunct="0">
              <a:buClr>
                <a:srgbClr val="463E2C"/>
              </a:buClr>
              <a:buSzPct val="100000"/>
              <a:buFont typeface="Tahoma" pitchFamily="34" charset="0"/>
              <a:buNone/>
              <a:tabLst>
                <a:tab pos="28575" algn="l"/>
                <a:tab pos="476250" algn="l"/>
                <a:tab pos="925513" algn="l"/>
                <a:tab pos="1374775" algn="l"/>
                <a:tab pos="1824038" algn="l"/>
                <a:tab pos="2273300" algn="l"/>
                <a:tab pos="2722563" algn="l"/>
                <a:tab pos="3171825" algn="l"/>
                <a:tab pos="3621088" algn="l"/>
                <a:tab pos="4070350" algn="l"/>
                <a:tab pos="4519613" algn="l"/>
                <a:tab pos="4968875" algn="l"/>
                <a:tab pos="5418138" algn="l"/>
                <a:tab pos="5867400" algn="l"/>
                <a:tab pos="6316663" algn="l"/>
                <a:tab pos="6765925" algn="l"/>
                <a:tab pos="7215188" algn="l"/>
                <a:tab pos="7664450" algn="l"/>
                <a:tab pos="8113713" algn="l"/>
                <a:tab pos="8562975" algn="l"/>
                <a:tab pos="9012238" algn="l"/>
              </a:tabLst>
            </a:pPr>
            <a:endParaRPr lang="pl-PL" sz="1800" dirty="0" smtClean="0">
              <a:solidFill>
                <a:schemeClr val="accent6">
                  <a:lumMod val="50000"/>
                </a:schemeClr>
              </a:solidFill>
              <a:latin typeface="Gill Sans MT"/>
              <a:cs typeface="Gill Sans MT"/>
            </a:endParaRPr>
          </a:p>
          <a:p>
            <a:pPr marL="28575" algn="ctr" eaLnBrk="0" hangingPunct="0">
              <a:buClr>
                <a:srgbClr val="463E2C"/>
              </a:buClr>
              <a:buSzPct val="100000"/>
              <a:buFont typeface="Tahoma" pitchFamily="34" charset="0"/>
              <a:buNone/>
              <a:tabLst>
                <a:tab pos="28575" algn="l"/>
                <a:tab pos="476250" algn="l"/>
                <a:tab pos="925513" algn="l"/>
                <a:tab pos="1374775" algn="l"/>
                <a:tab pos="1824038" algn="l"/>
                <a:tab pos="2273300" algn="l"/>
                <a:tab pos="2722563" algn="l"/>
                <a:tab pos="3171825" algn="l"/>
                <a:tab pos="3621088" algn="l"/>
                <a:tab pos="4070350" algn="l"/>
                <a:tab pos="4519613" algn="l"/>
                <a:tab pos="4968875" algn="l"/>
                <a:tab pos="5418138" algn="l"/>
                <a:tab pos="5867400" algn="l"/>
                <a:tab pos="6316663" algn="l"/>
                <a:tab pos="6765925" algn="l"/>
                <a:tab pos="7215188" algn="l"/>
                <a:tab pos="7664450" algn="l"/>
                <a:tab pos="8113713" algn="l"/>
                <a:tab pos="8562975" algn="l"/>
                <a:tab pos="9012238" algn="l"/>
              </a:tabLst>
            </a:pPr>
            <a:r>
              <a:rPr lang="en-GB" sz="1800" dirty="0" smtClean="0">
                <a:solidFill>
                  <a:schemeClr val="accent6">
                    <a:lumMod val="50000"/>
                  </a:schemeClr>
                </a:solidFill>
                <a:latin typeface="Gill Sans MT"/>
                <a:cs typeface="Gill Sans MT"/>
              </a:rPr>
              <a:t>Norbsoft </a:t>
            </a:r>
            <a:r>
              <a:rPr lang="en-GB" sz="1800" dirty="0">
                <a:solidFill>
                  <a:schemeClr val="accent6">
                    <a:lumMod val="50000"/>
                  </a:schemeClr>
                </a:solidFill>
                <a:latin typeface="Gill Sans MT"/>
                <a:cs typeface="Gill Sans MT"/>
              </a:rPr>
              <a:t>Sp. z o.o.</a:t>
            </a:r>
          </a:p>
          <a:p>
            <a:pPr marL="28575" algn="ctr" eaLnBrk="0" hangingPunct="0">
              <a:buClr>
                <a:srgbClr val="463E2C"/>
              </a:buClr>
              <a:buSzPct val="100000"/>
              <a:buFont typeface="Tahoma" pitchFamily="34" charset="0"/>
              <a:buNone/>
              <a:tabLst>
                <a:tab pos="28575" algn="l"/>
                <a:tab pos="476250" algn="l"/>
                <a:tab pos="925513" algn="l"/>
                <a:tab pos="1374775" algn="l"/>
                <a:tab pos="1824038" algn="l"/>
                <a:tab pos="2273300" algn="l"/>
                <a:tab pos="2722563" algn="l"/>
                <a:tab pos="3171825" algn="l"/>
                <a:tab pos="3621088" algn="l"/>
                <a:tab pos="4070350" algn="l"/>
                <a:tab pos="4519613" algn="l"/>
                <a:tab pos="4968875" algn="l"/>
                <a:tab pos="5418138" algn="l"/>
                <a:tab pos="5867400" algn="l"/>
                <a:tab pos="6316663" algn="l"/>
                <a:tab pos="6765925" algn="l"/>
                <a:tab pos="7215188" algn="l"/>
                <a:tab pos="7664450" algn="l"/>
                <a:tab pos="8113713" algn="l"/>
                <a:tab pos="8562975" algn="l"/>
                <a:tab pos="9012238" algn="l"/>
              </a:tabLst>
            </a:pPr>
            <a:r>
              <a:rPr lang="en-GB" sz="1800" dirty="0">
                <a:solidFill>
                  <a:schemeClr val="accent6">
                    <a:lumMod val="50000"/>
                  </a:schemeClr>
                </a:solidFill>
                <a:latin typeface="Gill Sans MT"/>
                <a:cs typeface="Gill Sans MT"/>
              </a:rPr>
              <a:t>ul.</a:t>
            </a:r>
            <a:r>
              <a:rPr lang="en-GB" sz="1800" dirty="0" smtClean="0">
                <a:solidFill>
                  <a:schemeClr val="accent6">
                    <a:lumMod val="50000"/>
                  </a:schemeClr>
                </a:solidFill>
                <a:latin typeface="Gill Sans MT"/>
                <a:cs typeface="Gill Sans MT"/>
              </a:rPr>
              <a:t> Sienna 82</a:t>
            </a:r>
          </a:p>
          <a:p>
            <a:pPr marL="28575" algn="ctr" eaLnBrk="0" hangingPunct="0">
              <a:buClr>
                <a:srgbClr val="463E2C"/>
              </a:buClr>
              <a:buSzPct val="100000"/>
              <a:buFont typeface="Tahoma" pitchFamily="34" charset="0"/>
              <a:buNone/>
              <a:tabLst>
                <a:tab pos="28575" algn="l"/>
                <a:tab pos="476250" algn="l"/>
                <a:tab pos="925513" algn="l"/>
                <a:tab pos="1374775" algn="l"/>
                <a:tab pos="1824038" algn="l"/>
                <a:tab pos="2273300" algn="l"/>
                <a:tab pos="2722563" algn="l"/>
                <a:tab pos="3171825" algn="l"/>
                <a:tab pos="3621088" algn="l"/>
                <a:tab pos="4070350" algn="l"/>
                <a:tab pos="4519613" algn="l"/>
                <a:tab pos="4968875" algn="l"/>
                <a:tab pos="5418138" algn="l"/>
                <a:tab pos="5867400" algn="l"/>
                <a:tab pos="6316663" algn="l"/>
                <a:tab pos="6765925" algn="l"/>
                <a:tab pos="7215188" algn="l"/>
                <a:tab pos="7664450" algn="l"/>
                <a:tab pos="8113713" algn="l"/>
                <a:tab pos="8562975" algn="l"/>
                <a:tab pos="9012238" algn="l"/>
              </a:tabLst>
            </a:pPr>
            <a:r>
              <a:rPr lang="en-GB" sz="1800" dirty="0" smtClean="0">
                <a:solidFill>
                  <a:schemeClr val="accent6">
                    <a:lumMod val="50000"/>
                  </a:schemeClr>
                </a:solidFill>
                <a:latin typeface="Gill Sans MT"/>
                <a:cs typeface="Gill Sans MT"/>
              </a:rPr>
              <a:t>00-815 Warszawa</a:t>
            </a:r>
            <a:endParaRPr lang="pl-PL" sz="1800" dirty="0" smtClean="0">
              <a:solidFill>
                <a:schemeClr val="accent6">
                  <a:lumMod val="50000"/>
                </a:schemeClr>
              </a:solidFill>
              <a:latin typeface="Gill Sans MT"/>
              <a:cs typeface="Gill Sans MT"/>
            </a:endParaRPr>
          </a:p>
          <a:p>
            <a:pPr marL="28575" algn="ctr" eaLnBrk="0" hangingPunct="0">
              <a:buClr>
                <a:srgbClr val="463E2C"/>
              </a:buClr>
              <a:buSzPct val="100000"/>
              <a:buFont typeface="Tahoma" pitchFamily="34" charset="0"/>
              <a:buNone/>
              <a:tabLst>
                <a:tab pos="28575" algn="l"/>
                <a:tab pos="476250" algn="l"/>
                <a:tab pos="925513" algn="l"/>
                <a:tab pos="1374775" algn="l"/>
                <a:tab pos="1824038" algn="l"/>
                <a:tab pos="2273300" algn="l"/>
                <a:tab pos="2722563" algn="l"/>
                <a:tab pos="3171825" algn="l"/>
                <a:tab pos="3621088" algn="l"/>
                <a:tab pos="4070350" algn="l"/>
                <a:tab pos="4519613" algn="l"/>
                <a:tab pos="4968875" algn="l"/>
                <a:tab pos="5418138" algn="l"/>
                <a:tab pos="5867400" algn="l"/>
                <a:tab pos="6316663" algn="l"/>
                <a:tab pos="6765925" algn="l"/>
                <a:tab pos="7215188" algn="l"/>
                <a:tab pos="7664450" algn="l"/>
                <a:tab pos="8113713" algn="l"/>
                <a:tab pos="8562975" algn="l"/>
                <a:tab pos="9012238" algn="l"/>
              </a:tabLst>
            </a:pPr>
            <a:endParaRPr lang="en-GB" sz="1800" dirty="0" smtClean="0">
              <a:solidFill>
                <a:schemeClr val="accent6">
                  <a:lumMod val="50000"/>
                </a:schemeClr>
              </a:solidFill>
              <a:latin typeface="Gill Sans MT"/>
              <a:cs typeface="Gill Sans MT"/>
            </a:endParaRPr>
          </a:p>
          <a:p>
            <a:pPr marL="28575" algn="ctr" eaLnBrk="0" hangingPunct="0">
              <a:buClr>
                <a:srgbClr val="463E2C"/>
              </a:buClr>
              <a:buSzPct val="100000"/>
              <a:buFont typeface="Tahoma" pitchFamily="34" charset="0"/>
              <a:buNone/>
              <a:tabLst>
                <a:tab pos="28575" algn="l"/>
                <a:tab pos="476250" algn="l"/>
                <a:tab pos="925513" algn="l"/>
                <a:tab pos="1374775" algn="l"/>
                <a:tab pos="1824038" algn="l"/>
                <a:tab pos="2273300" algn="l"/>
                <a:tab pos="2722563" algn="l"/>
                <a:tab pos="3171825" algn="l"/>
                <a:tab pos="3621088" algn="l"/>
                <a:tab pos="4070350" algn="l"/>
                <a:tab pos="4519613" algn="l"/>
                <a:tab pos="4968875" algn="l"/>
                <a:tab pos="5418138" algn="l"/>
                <a:tab pos="5867400" algn="l"/>
                <a:tab pos="6316663" algn="l"/>
                <a:tab pos="6765925" algn="l"/>
                <a:tab pos="7215188" algn="l"/>
                <a:tab pos="7664450" algn="l"/>
                <a:tab pos="8113713" algn="l"/>
                <a:tab pos="8562975" algn="l"/>
                <a:tab pos="9012238" algn="l"/>
              </a:tabLst>
            </a:pPr>
            <a:r>
              <a:rPr lang="en-GB" sz="1800" b="1" dirty="0" smtClean="0">
                <a:latin typeface="Gill Sans MT"/>
                <a:cs typeface="Gill Sans MT"/>
              </a:rPr>
              <a:t>biuro@norbsoft.com</a:t>
            </a:r>
            <a:endParaRPr lang="en-GB" sz="1800" b="1" dirty="0">
              <a:latin typeface="Gill Sans MT"/>
              <a:cs typeface="Gill Sans MT"/>
            </a:endParaRPr>
          </a:p>
          <a:p>
            <a:pPr marL="28575" algn="ctr" eaLnBrk="0" hangingPunct="0">
              <a:buClr>
                <a:srgbClr val="463E2C"/>
              </a:buClr>
              <a:buSzPct val="100000"/>
              <a:buFont typeface="Tahoma" pitchFamily="34" charset="0"/>
              <a:buNone/>
              <a:tabLst>
                <a:tab pos="28575" algn="l"/>
                <a:tab pos="476250" algn="l"/>
                <a:tab pos="925513" algn="l"/>
                <a:tab pos="1374775" algn="l"/>
                <a:tab pos="1824038" algn="l"/>
                <a:tab pos="2273300" algn="l"/>
                <a:tab pos="2722563" algn="l"/>
                <a:tab pos="3171825" algn="l"/>
                <a:tab pos="3621088" algn="l"/>
                <a:tab pos="4070350" algn="l"/>
                <a:tab pos="4519613" algn="l"/>
                <a:tab pos="4968875" algn="l"/>
                <a:tab pos="5418138" algn="l"/>
                <a:tab pos="5867400" algn="l"/>
                <a:tab pos="6316663" algn="l"/>
                <a:tab pos="6765925" algn="l"/>
                <a:tab pos="7215188" algn="l"/>
                <a:tab pos="7664450" algn="l"/>
                <a:tab pos="8113713" algn="l"/>
                <a:tab pos="8562975" algn="l"/>
                <a:tab pos="9012238" algn="l"/>
              </a:tabLst>
            </a:pPr>
            <a:r>
              <a:rPr lang="en-GB" sz="1800" b="1" dirty="0" smtClean="0">
                <a:latin typeface="Gill Sans MT"/>
                <a:cs typeface="Gill Sans MT"/>
              </a:rPr>
              <a:t>www.norbsoft.pl, www.ngames.pl</a:t>
            </a:r>
          </a:p>
        </p:txBody>
      </p:sp>
      <p:pic>
        <p:nvPicPr>
          <p:cNvPr id="5122" name="Picture 2" descr="C:\Users\maciej.wolski\Desktop\facebook-icon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0430" y="6064796"/>
            <a:ext cx="811361" cy="811361"/>
          </a:xfrm>
          <a:prstGeom prst="rect">
            <a:avLst/>
          </a:prstGeom>
          <a:noFill/>
        </p:spPr>
      </p:pic>
      <p:pic>
        <p:nvPicPr>
          <p:cNvPr id="5123" name="Picture 3" descr="C:\Users\maciej.wolski\Desktop\goldenline-logo.gif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8542" y="6136804"/>
            <a:ext cx="660676" cy="657005"/>
          </a:xfrm>
          <a:prstGeom prst="rect">
            <a:avLst/>
          </a:prstGeom>
          <a:noFill/>
        </p:spPr>
      </p:pic>
      <p:pic>
        <p:nvPicPr>
          <p:cNvPr id="5124" name="Picture 4" descr="C:\Users\maciej.wolski\Desktop\google_plus_logo_wallpaper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2638" y="6136804"/>
            <a:ext cx="720080" cy="720080"/>
          </a:xfrm>
          <a:prstGeom prst="rect">
            <a:avLst/>
          </a:prstGeom>
          <a:noFill/>
        </p:spPr>
      </p:pic>
      <p:pic>
        <p:nvPicPr>
          <p:cNvPr id="5125" name="Picture 5" descr="C:\Users\maciej.wolski\Desktop\Twitter_square_logo.pn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2718" y="5920780"/>
            <a:ext cx="1080120" cy="1080120"/>
          </a:xfrm>
          <a:prstGeom prst="rect">
            <a:avLst/>
          </a:prstGeom>
          <a:noFill/>
        </p:spPr>
      </p:pic>
      <p:pic>
        <p:nvPicPr>
          <p:cNvPr id="5128" name="Picture 8" descr="C:\Users\maciej.wolski\Desktop\linkedin.pn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0139" y="5992788"/>
            <a:ext cx="946795" cy="946795"/>
          </a:xfrm>
          <a:prstGeom prst="rect">
            <a:avLst/>
          </a:prstGeom>
          <a:noFill/>
        </p:spPr>
      </p:pic>
      <p:pic>
        <p:nvPicPr>
          <p:cNvPr id="3074" name="Picture 2" descr="C:\Users\Lukasz\Dropbox\NorbSoft\Dla Łukasza\Archiwalne\Tomasz_Witt_MobileTrends_Norbsoft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26570" y="1757826"/>
            <a:ext cx="2400750" cy="3600000"/>
          </a:xfrm>
          <a:prstGeom prst="rect">
            <a:avLst/>
          </a:prstGeom>
          <a:noFill/>
        </p:spPr>
      </p:pic>
      <p:pic>
        <p:nvPicPr>
          <p:cNvPr id="3075" name="Picture 3" descr="C:\Users\Lukasz\Dropbox\NorbSoft\Dla Łukasza\Archiwalne\Mariola_Szypszak_MobileTrends_Norbsoft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58779" y="1727332"/>
            <a:ext cx="2398141" cy="3600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38886" y="1500174"/>
            <a:ext cx="935837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pl-PL" sz="1800" dirty="0" smtClean="0">
              <a:solidFill>
                <a:schemeClr val="accent6">
                  <a:lumMod val="75000"/>
                </a:schemeClr>
              </a:solidFill>
              <a:latin typeface="Gill Sans MT Pro Medium" pitchFamily="34" charset="0"/>
            </a:endParaRPr>
          </a:p>
          <a:p>
            <a:pPr>
              <a:buNone/>
            </a:pPr>
            <a:r>
              <a:rPr lang="pl-PL" sz="2400" b="1" dirty="0" smtClean="0">
                <a:solidFill>
                  <a:schemeClr val="accent6">
                    <a:lumMod val="75000"/>
                  </a:schemeClr>
                </a:solidFill>
                <a:latin typeface="Gill Sans MT Pro Medium" pitchFamily="34" charset="0"/>
              </a:rPr>
              <a:t>                </a:t>
            </a:r>
            <a:r>
              <a:rPr lang="pl-PL" sz="2400" b="1" dirty="0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</a:rPr>
              <a:t>Natywne 	       </a:t>
            </a:r>
            <a:r>
              <a:rPr lang="pl-PL" sz="2400" b="1" dirty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</a:rPr>
              <a:t> </a:t>
            </a:r>
            <a:r>
              <a:rPr lang="pl-PL" sz="2400" b="1" dirty="0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</a:rPr>
              <a:t>  </a:t>
            </a:r>
            <a:r>
              <a:rPr lang="pl-PL" sz="2400" b="1" dirty="0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</a:rPr>
              <a:t>       </a:t>
            </a:r>
            <a:r>
              <a:rPr lang="pl-PL" sz="2400" b="1" dirty="0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</a:rPr>
              <a:t>Hybrydowe			</a:t>
            </a:r>
            <a:r>
              <a:rPr lang="pl-PL" sz="2400" b="1" dirty="0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</a:rPr>
              <a:t>        Webowe</a:t>
            </a:r>
            <a:endParaRPr lang="pl-PL" sz="2400" b="1" dirty="0">
              <a:solidFill>
                <a:schemeClr val="accent6">
                  <a:lumMod val="50000"/>
                </a:schemeClr>
              </a:solidFill>
              <a:latin typeface="Gill Sans MT Pro Medium" pitchFamily="34" charset="0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0" y="0"/>
            <a:ext cx="9907588" cy="1600200"/>
          </a:xfrm>
          <a:prstGeom prst="rect">
            <a:avLst/>
          </a:prstGeom>
        </p:spPr>
        <p:txBody>
          <a:bodyPr/>
          <a:lstStyle/>
          <a:p>
            <a:pPr marL="28575" marR="0" lvl="0" indent="-28575" algn="ctr" defTabSz="449263" rtl="0" eaLnBrk="0" fontAlgn="base" latinLnBrk="0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Lucida Grande" charset="0"/>
              <a:buNone/>
              <a:tabLst/>
              <a:defRPr/>
            </a:pPr>
            <a:endParaRPr kumimoji="0" lang="pl-PL" sz="3200" b="1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Gill Sans MT Pro Medium" pitchFamily="34" charset="0"/>
              <a:ea typeface="+mj-ea"/>
              <a:cs typeface="+mj-cs"/>
            </a:endParaRPr>
          </a:p>
          <a:p>
            <a:pPr marL="28575" marR="0" lvl="0" indent="-28575" algn="ctr" defTabSz="449263" rtl="0" eaLnBrk="0" fontAlgn="base" latinLnBrk="0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Lucida Grande" charset="0"/>
              <a:buNone/>
              <a:tabLst/>
              <a:defRPr/>
            </a:pPr>
            <a:r>
              <a:rPr kumimoji="0" lang="pl-PL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Gill Sans MT Pro Medium" pitchFamily="34" charset="0"/>
                <a:ea typeface="+mj-ea"/>
                <a:cs typeface="+mj-cs"/>
              </a:rPr>
              <a:t>Aplikacje mobilne</a:t>
            </a:r>
          </a:p>
          <a:p>
            <a:pPr marL="28575" indent="-28575" algn="ctr" eaLnBrk="0" hangingPunct="0">
              <a:lnSpc>
                <a:spcPct val="88000"/>
              </a:lnSpc>
              <a:buClr>
                <a:srgbClr val="000000"/>
              </a:buClr>
              <a:buSzPct val="100000"/>
            </a:pPr>
            <a:r>
              <a:rPr lang="pl-PL" sz="3200" dirty="0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</a:rPr>
              <a:t>- podział techniczny </a:t>
            </a:r>
          </a:p>
          <a:p>
            <a:pPr marL="28575" marR="0" lvl="0" indent="-28575" algn="ctr" defTabSz="449263" rtl="0" eaLnBrk="0" fontAlgn="base" latinLnBrk="0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Lucida Grande" charset="0"/>
              <a:buNone/>
              <a:tabLst/>
              <a:defRPr/>
            </a:pPr>
            <a:r>
              <a:rPr kumimoji="0" lang="pl-PL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Gill Sans MT Pro Medium" pitchFamily="34" charset="0"/>
                <a:ea typeface="+mj-ea"/>
                <a:cs typeface="+mj-cs"/>
              </a:rPr>
              <a:t> </a:t>
            </a:r>
            <a:br>
              <a:rPr kumimoji="0" lang="pl-PL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Gill Sans MT Pro Medium" pitchFamily="34" charset="0"/>
                <a:ea typeface="+mj-ea"/>
                <a:cs typeface="+mj-cs"/>
              </a:rPr>
            </a:br>
            <a:endParaRPr kumimoji="0" lang="pl-PL" sz="32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Gill Sans MT Pro Medium" pitchFamily="34" charset="0"/>
              <a:ea typeface="+mj-ea"/>
              <a:cs typeface="+mj-cs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489298" y="2348880"/>
            <a:ext cx="8503468" cy="4254996"/>
            <a:chOff x="489298" y="2348880"/>
            <a:chExt cx="8503468" cy="4254996"/>
          </a:xfrm>
        </p:grpSpPr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314" y="2348880"/>
              <a:ext cx="1005850" cy="935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1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298" y="3501008"/>
              <a:ext cx="1102575" cy="935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" descr="C:\Users\maciej.wolski\Desktop\bada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3354" y="4725144"/>
              <a:ext cx="1116000" cy="406118"/>
            </a:xfrm>
            <a:prstGeom prst="rect">
              <a:avLst/>
            </a:prstGeom>
            <a:noFill/>
          </p:spPr>
        </p:pic>
        <p:pic>
          <p:nvPicPr>
            <p:cNvPr id="15" name="Picture 4" descr="C:\Users\maciej.wolski\Desktop\blackberry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7450" y="3861048"/>
              <a:ext cx="1116000" cy="232835"/>
            </a:xfrm>
            <a:prstGeom prst="rect">
              <a:avLst/>
            </a:prstGeom>
            <a:noFill/>
          </p:spPr>
        </p:pic>
        <p:pic>
          <p:nvPicPr>
            <p:cNvPr id="16" name="Picture 6" descr="C:\Users\maciej.wolski\Desktop\apple_logo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7450" y="2348880"/>
              <a:ext cx="777839" cy="935999"/>
            </a:xfrm>
            <a:prstGeom prst="rect">
              <a:avLst/>
            </a:prstGeom>
            <a:noFill/>
          </p:spPr>
        </p:pic>
        <p:pic>
          <p:nvPicPr>
            <p:cNvPr id="17" name="Picture 16" descr="HTML5_Logo_512.png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66162" y="2348880"/>
              <a:ext cx="726604" cy="726604"/>
            </a:xfrm>
            <a:prstGeom prst="rect">
              <a:avLst/>
            </a:prstGeom>
          </p:spPr>
        </p:pic>
        <p:pic>
          <p:nvPicPr>
            <p:cNvPr id="18" name="Picture 5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1706" y="2348880"/>
              <a:ext cx="1005850" cy="935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" name="Picture 1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7690" y="3501008"/>
              <a:ext cx="1102575" cy="935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2" descr="C:\Users\maciej.wolski\Desktop\bada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1746" y="4725144"/>
              <a:ext cx="1116000" cy="406118"/>
            </a:xfrm>
            <a:prstGeom prst="rect">
              <a:avLst/>
            </a:prstGeom>
            <a:noFill/>
          </p:spPr>
        </p:pic>
        <p:pic>
          <p:nvPicPr>
            <p:cNvPr id="21" name="Picture 4" descr="C:\Users\maciej.wolski\Desktop\blackberry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5842" y="3861048"/>
              <a:ext cx="1116000" cy="232835"/>
            </a:xfrm>
            <a:prstGeom prst="rect">
              <a:avLst/>
            </a:prstGeom>
            <a:noFill/>
          </p:spPr>
        </p:pic>
        <p:pic>
          <p:nvPicPr>
            <p:cNvPr id="22" name="Picture 6" descr="C:\Users\maciej.wolski\Desktop\apple_logo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5842" y="2348880"/>
              <a:ext cx="777839" cy="935999"/>
            </a:xfrm>
            <a:prstGeom prst="rect">
              <a:avLst/>
            </a:prstGeom>
            <a:noFill/>
          </p:spPr>
        </p:pic>
        <p:pic>
          <p:nvPicPr>
            <p:cNvPr id="23" name="Picture 22" descr="HTML5_Logo_512.png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37770" y="5877272"/>
              <a:ext cx="726604" cy="726604"/>
            </a:xfrm>
            <a:prstGeom prst="rect">
              <a:avLst/>
            </a:prstGeom>
          </p:spPr>
        </p:pic>
        <p:sp>
          <p:nvSpPr>
            <p:cNvPr id="24" name="pole tekstowe 4"/>
            <p:cNvSpPr txBox="1"/>
            <p:nvPr/>
          </p:nvSpPr>
          <p:spPr>
            <a:xfrm>
              <a:off x="4881786" y="5229200"/>
              <a:ext cx="5040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3000" b="1" dirty="0" smtClean="0">
                  <a:solidFill>
                    <a:schemeClr val="accent6">
                      <a:lumMod val="50000"/>
                    </a:schemeClr>
                  </a:solidFill>
                  <a:latin typeface="Gill Sans MT Pro Medium" pitchFamily="34" charset="0"/>
                </a:rPr>
                <a:t>+</a:t>
              </a:r>
              <a:endParaRPr lang="pl-PL" sz="3000" b="1" dirty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33314" y="1484784"/>
            <a:ext cx="8658672" cy="5256584"/>
            <a:chOff x="633314" y="1484784"/>
            <a:chExt cx="8658672" cy="5256584"/>
          </a:xfrm>
        </p:grpSpPr>
        <p:pic>
          <p:nvPicPr>
            <p:cNvPr id="32" name="Picture 4" descr="C:\Users\Lukasz\Desktop\Środy z orange\2a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438585" y="1484784"/>
              <a:ext cx="939145" cy="93914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33" name="Picture 5" descr="C:\Users\Lukasz\Desktop\Środy z orange\2b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693794" y="2581367"/>
              <a:ext cx="2340000" cy="4160001"/>
            </a:xfrm>
            <a:prstGeom prst="rect">
              <a:avLst/>
            </a:prstGeom>
            <a:noFill/>
          </p:spPr>
        </p:pic>
        <p:pic>
          <p:nvPicPr>
            <p:cNvPr id="34" name="Picture 6" descr="C:\Users\Lukasz\Desktop\Środy z orange\3a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681986" y="1484784"/>
              <a:ext cx="1038224" cy="103822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35" name="Picture 7" descr="C:\Users\Lukasz\Desktop\Środy z orange\3b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681986" y="2565368"/>
              <a:ext cx="2610000" cy="4176000"/>
            </a:xfrm>
            <a:prstGeom prst="rect">
              <a:avLst/>
            </a:prstGeom>
            <a:noFill/>
          </p:spPr>
        </p:pic>
        <p:pic>
          <p:nvPicPr>
            <p:cNvPr id="36" name="Picture 35" descr="Screenshot_2012-11-28-09-46-08.png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578" y="2565368"/>
              <a:ext cx="2349000" cy="4176000"/>
            </a:xfrm>
            <a:prstGeom prst="rect">
              <a:avLst/>
            </a:prstGeom>
          </p:spPr>
        </p:pic>
        <p:pic>
          <p:nvPicPr>
            <p:cNvPr id="37" name="Picture 36" descr="appteka-logo-rgb_114x114.jp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314" y="1484889"/>
              <a:ext cx="935999" cy="93599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0" y="0"/>
            <a:ext cx="9907588" cy="1600200"/>
          </a:xfrm>
          <a:prstGeom prst="rect">
            <a:avLst/>
          </a:prstGeom>
        </p:spPr>
        <p:txBody>
          <a:bodyPr/>
          <a:lstStyle/>
          <a:p>
            <a:pPr marL="28575" marR="0" lvl="0" indent="-28575" algn="ctr" defTabSz="449263" rtl="0" eaLnBrk="0" fontAlgn="base" latinLnBrk="0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Lucida Grande" charset="0"/>
              <a:buNone/>
              <a:tabLst/>
              <a:defRPr/>
            </a:pPr>
            <a:endParaRPr kumimoji="0" lang="pl-PL" sz="3200" b="1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Gill Sans MT Pro Medium" pitchFamily="34" charset="0"/>
              <a:ea typeface="+mj-ea"/>
              <a:cs typeface="+mj-cs"/>
            </a:endParaRPr>
          </a:p>
          <a:p>
            <a:pPr marL="28575" marR="0" lvl="0" indent="-28575" algn="ctr" defTabSz="449263" rtl="0" eaLnBrk="0" fontAlgn="base" latinLnBrk="0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Lucida Grande" charset="0"/>
              <a:buNone/>
              <a:tabLst/>
              <a:defRPr/>
            </a:pPr>
            <a:r>
              <a:rPr kumimoji="0" lang="pl-PL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Gill Sans MT Pro Medium" pitchFamily="34" charset="0"/>
                <a:ea typeface="+mj-ea"/>
                <a:cs typeface="+mj-cs"/>
              </a:rPr>
              <a:t>Aplikacje mobilne</a:t>
            </a:r>
          </a:p>
          <a:p>
            <a:pPr marL="28575" indent="-28575" algn="ctr" eaLnBrk="0" hangingPunct="0">
              <a:lnSpc>
                <a:spcPct val="88000"/>
              </a:lnSpc>
              <a:buClr>
                <a:srgbClr val="000000"/>
              </a:buClr>
              <a:buSzPct val="100000"/>
            </a:pPr>
            <a:r>
              <a:rPr lang="pl-PL" sz="3200" dirty="0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</a:rPr>
              <a:t>- podział marketingowy</a:t>
            </a:r>
          </a:p>
          <a:p>
            <a:pPr marL="28575" indent="-28575" algn="ctr" eaLnBrk="0" hangingPunct="0">
              <a:lnSpc>
                <a:spcPct val="88000"/>
              </a:lnSpc>
              <a:buClr>
                <a:srgbClr val="000000"/>
              </a:buClr>
              <a:buSzPct val="100000"/>
            </a:pPr>
            <a:r>
              <a:rPr lang="pl-PL" sz="3200" b="1" dirty="0" smtClean="0">
                <a:solidFill>
                  <a:schemeClr val="accent6">
                    <a:lumMod val="75000"/>
                  </a:schemeClr>
                </a:solidFill>
                <a:latin typeface="Gill Sans MT Pro Medium" pitchFamily="34" charset="0"/>
              </a:rPr>
              <a:t> </a:t>
            </a:r>
          </a:p>
          <a:p>
            <a:pPr marL="28575" marR="0" lvl="0" indent="-28575" algn="ctr" defTabSz="449263" rtl="0" eaLnBrk="0" fontAlgn="base" latinLnBrk="0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Lucida Grande" charset="0"/>
              <a:buNone/>
              <a:tabLst/>
              <a:defRPr/>
            </a:pPr>
            <a:r>
              <a:rPr kumimoji="0" lang="pl-PL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Gill Sans MT Pro Medium" pitchFamily="34" charset="0"/>
                <a:ea typeface="+mj-ea"/>
                <a:cs typeface="+mj-cs"/>
              </a:rPr>
              <a:t> </a:t>
            </a:r>
            <a:br>
              <a:rPr kumimoji="0" lang="pl-PL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Gill Sans MT Pro Medium" pitchFamily="34" charset="0"/>
                <a:ea typeface="+mj-ea"/>
                <a:cs typeface="+mj-cs"/>
              </a:rPr>
            </a:br>
            <a:endParaRPr kumimoji="0" lang="pl-PL" sz="32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Gill Sans MT Pro Medium" pitchFamily="34" charset="0"/>
              <a:ea typeface="+mj-ea"/>
              <a:cs typeface="+mj-cs"/>
            </a:endParaRPr>
          </a:p>
        </p:txBody>
      </p:sp>
      <p:pic>
        <p:nvPicPr>
          <p:cNvPr id="2050" name="Picture 2" descr="C:\Users\Lukasz\Desktop\Środy z orange\4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076" y="2428868"/>
            <a:ext cx="785818" cy="785818"/>
          </a:xfrm>
          <a:prstGeom prst="rect">
            <a:avLst/>
          </a:prstGeom>
          <a:noFill/>
        </p:spPr>
      </p:pic>
      <p:pic>
        <p:nvPicPr>
          <p:cNvPr id="2051" name="Picture 3" descr="C:\Users\Lukasz\Desktop\Środy z orange\4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448" y="3429000"/>
            <a:ext cx="1620000" cy="2880000"/>
          </a:xfrm>
          <a:prstGeom prst="rect">
            <a:avLst/>
          </a:prstGeom>
          <a:noFill/>
        </p:spPr>
      </p:pic>
      <p:pic>
        <p:nvPicPr>
          <p:cNvPr id="2052" name="Picture 4" descr="C:\Users\Lukasz\Desktop\Środy z orange\5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4165" y="2000240"/>
            <a:ext cx="1538290" cy="1538290"/>
          </a:xfrm>
          <a:prstGeom prst="rect">
            <a:avLst/>
          </a:prstGeom>
          <a:noFill/>
        </p:spPr>
      </p:pic>
      <p:pic>
        <p:nvPicPr>
          <p:cNvPr id="2053" name="Picture 5" descr="C:\Users\Lukasz\Desktop\Środy z orange\5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3474" y="3427444"/>
            <a:ext cx="1726875" cy="2880000"/>
          </a:xfrm>
          <a:prstGeom prst="rect">
            <a:avLst/>
          </a:prstGeom>
          <a:noFill/>
        </p:spPr>
      </p:pic>
      <p:pic>
        <p:nvPicPr>
          <p:cNvPr id="2054" name="Picture 6" descr="C:\Users\Lukasz\Desktop\Środy z orange\7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61706" y="2000240"/>
            <a:ext cx="1453363" cy="1453363"/>
          </a:xfrm>
          <a:prstGeom prst="rect">
            <a:avLst/>
          </a:prstGeom>
          <a:noFill/>
        </p:spPr>
      </p:pic>
      <p:pic>
        <p:nvPicPr>
          <p:cNvPr id="2055" name="Picture 7" descr="C:\Users\Lukasz\Desktop\Środy z orange\7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17690" y="3428999"/>
            <a:ext cx="1726875" cy="2880000"/>
          </a:xfrm>
          <a:prstGeom prst="rect">
            <a:avLst/>
          </a:prstGeom>
          <a:noFill/>
        </p:spPr>
      </p:pic>
      <p:pic>
        <p:nvPicPr>
          <p:cNvPr id="2056" name="Picture 8" descr="C:\Users\Lukasz\Desktop\Środy z orange\8a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93954" y="2420888"/>
            <a:ext cx="823910" cy="823910"/>
          </a:xfrm>
          <a:prstGeom prst="rect">
            <a:avLst/>
          </a:prstGeom>
          <a:noFill/>
        </p:spPr>
      </p:pic>
      <p:pic>
        <p:nvPicPr>
          <p:cNvPr id="2057" name="Picture 9" descr="C:\Users\Lukasz\Desktop\Środy z orange\9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58330" y="3441540"/>
            <a:ext cx="1920000" cy="2880000"/>
          </a:xfrm>
          <a:prstGeom prst="rect">
            <a:avLst/>
          </a:prstGeom>
          <a:noFill/>
        </p:spPr>
      </p:pic>
      <p:pic>
        <p:nvPicPr>
          <p:cNvPr id="2058" name="Picture 10" descr="C:\Users\Lukasz\Desktop\payback-pl-162-3-s-386x470.jpg"/>
          <p:cNvPicPr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61906" y="3429000"/>
            <a:ext cx="1764000" cy="2880000"/>
          </a:xfrm>
          <a:prstGeom prst="rect">
            <a:avLst/>
          </a:prstGeom>
          <a:noFill/>
        </p:spPr>
      </p:pic>
      <p:pic>
        <p:nvPicPr>
          <p:cNvPr id="2059" name="Picture 11" descr="C:\Users\Lukasz\Desktop\Środy z orange\9b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194154" y="2420888"/>
            <a:ext cx="1000132" cy="797724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0" y="1643050"/>
            <a:ext cx="99075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2200" b="1" dirty="0" smtClean="0">
              <a:solidFill>
                <a:schemeClr val="accent6">
                  <a:lumMod val="75000"/>
                </a:schemeClr>
              </a:solidFill>
              <a:latin typeface="Gill Sans MT Pro Medium" pitchFamily="34" charset="0"/>
            </a:endParaRPr>
          </a:p>
          <a:p>
            <a:pPr algn="just"/>
            <a:r>
              <a:rPr lang="pl-PL" sz="2200" b="1" dirty="0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</a:rPr>
              <a:t>Informacyjne    Sprzedażowe   Rozrywkowe      Użytkowe     Advergames</a:t>
            </a:r>
            <a:endParaRPr lang="pl-PL" sz="1800" dirty="0" smtClean="0">
              <a:solidFill>
                <a:schemeClr val="accent6">
                  <a:lumMod val="50000"/>
                </a:schemeClr>
              </a:solidFill>
              <a:latin typeface="Gill Sans MT Pro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b="1" dirty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</a:rPr>
              <a:t>M</a:t>
            </a:r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</a:rPr>
              <a:t>obilne systemy operacyjne </a:t>
            </a:r>
            <a:b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</a:rPr>
            </a:br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</a:rPr>
              <a:t>na świecie</a:t>
            </a:r>
            <a:endParaRPr lang="pl-PL" sz="3200" b="1" dirty="0">
              <a:solidFill>
                <a:schemeClr val="accent6">
                  <a:lumMod val="50000"/>
                </a:schemeClr>
              </a:solidFill>
              <a:latin typeface="Gill Sans MT Pro Medium" pitchFamily="34" charset="0"/>
            </a:endParaRPr>
          </a:p>
        </p:txBody>
      </p:sp>
      <p:pic>
        <p:nvPicPr>
          <p:cNvPr id="1026" name="Picture 2" descr="C:\Users\Krzysiek\Dropbox\---NorbSoft---\2. mobile_marketing\Mobile Trends\Dane do prezentacji\Android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340" y="1571612"/>
            <a:ext cx="802824" cy="93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rzysiek\Desktop\iOS%20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340" y="2663099"/>
            <a:ext cx="787681" cy="62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Krzysiek\Dropbox\---NorbSoft---\2. mobile_marketing\Mobile Trends\Dane do prezentacji\b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271" y="3463228"/>
            <a:ext cx="2016223" cy="51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Krzysiek\Dropbox\---NorbSoft---\2. mobile_marketing\Mobile Trends\Dane do prezentacji\Wp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274" y="4334599"/>
            <a:ext cx="2171198" cy="30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rzysiek\Dropbox\---NorbSoft---\2. mobile_marketing\Mobile Trends\Dane do prezentacji\linux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654" y="4979389"/>
            <a:ext cx="449347" cy="52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Wykres 6"/>
          <p:cNvGraphicFramePr/>
          <p:nvPr>
            <p:extLst>
              <p:ext uri="{D42A27DB-BD31-4B8C-83A1-F6EECF244321}">
                <p14:modId xmlns:p14="http://schemas.microsoft.com/office/powerpoint/2010/main" val="3169534850"/>
              </p:ext>
            </p:extLst>
          </p:nvPr>
        </p:nvGraphicFramePr>
        <p:xfrm>
          <a:off x="3024968" y="1571612"/>
          <a:ext cx="6586779" cy="5066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9" name="pole tekstowe 8"/>
          <p:cNvSpPr txBox="1"/>
          <p:nvPr/>
        </p:nvSpPr>
        <p:spPr>
          <a:xfrm>
            <a:off x="0" y="6572272"/>
            <a:ext cx="9907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>
                <a:latin typeface="Gill Sans MT Pro Medium" pitchFamily="34" charset="0"/>
              </a:rPr>
              <a:t>Źródło: IDC Worldwide Mobile Tracker </a:t>
            </a:r>
          </a:p>
          <a:p>
            <a:endParaRPr lang="pl-PL" sz="2000" b="1" dirty="0">
              <a:latin typeface="Gill Sans MT Pro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</a:rPr>
              <a:t>Mobilne systemy operacyjne </a:t>
            </a:r>
            <a:b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</a:rPr>
            </a:br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</a:rPr>
              <a:t>w Polsce</a:t>
            </a:r>
            <a:endParaRPr lang="pl-PL" sz="3200" b="1" dirty="0">
              <a:solidFill>
                <a:schemeClr val="accent6">
                  <a:lumMod val="50000"/>
                </a:schemeClr>
              </a:solidFill>
              <a:latin typeface="Gill Sans MT Pro Medium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6572272"/>
            <a:ext cx="9907588" cy="285728"/>
          </a:xfrm>
        </p:spPr>
        <p:txBody>
          <a:bodyPr/>
          <a:lstStyle/>
          <a:p>
            <a:pPr algn="ctr">
              <a:buNone/>
            </a:pPr>
            <a:r>
              <a:rPr lang="pl-PL" sz="1600" dirty="0" smtClean="0">
                <a:solidFill>
                  <a:schemeClr val="bg1"/>
                </a:solidFill>
                <a:latin typeface="Gill Sans MT Pro Medium" pitchFamily="34" charset="0"/>
              </a:rPr>
              <a:t>Źródło: szacunki Norbsoft na rok 2013 </a:t>
            </a:r>
            <a:endParaRPr lang="pl-PL" sz="1600" dirty="0">
              <a:solidFill>
                <a:schemeClr val="bg1"/>
              </a:solidFill>
              <a:latin typeface="Gill Sans MT Pro Medium" pitchFamily="34" charset="0"/>
            </a:endParaRPr>
          </a:p>
        </p:txBody>
      </p:sp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val="516188706"/>
              </p:ext>
            </p:extLst>
          </p:nvPr>
        </p:nvGraphicFramePr>
        <p:xfrm>
          <a:off x="2953530" y="1357298"/>
          <a:ext cx="6752792" cy="5209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2" descr="C:\Users\Krzysiek\Dropbox\---NorbSoft---\2. mobile_marketing\Mobile Trends\Dane do prezentacji\Android 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216" y="1457183"/>
            <a:ext cx="1262205" cy="14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Krzysiek\Desktop\iOS%20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012" y="4286256"/>
            <a:ext cx="1445088" cy="114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Krzysiek\Dropbox\---NorbSoft---\2. mobile_marketing\Mobile Trends\Dane do prezentacji\Wp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75" y="3241685"/>
            <a:ext cx="3325663" cy="47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4275" y="2590800"/>
            <a:ext cx="6539480" cy="17979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31788" indent="-331788" algn="ctr">
              <a:lnSpc>
                <a:spcPct val="150000"/>
              </a:lnSpc>
              <a:spcBef>
                <a:spcPts val="700"/>
              </a:spcBef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pl-PL" sz="3600" dirty="0" smtClean="0">
                <a:solidFill>
                  <a:srgbClr val="002060"/>
                </a:solidFill>
                <a:latin typeface="Gill Sans MT Pro Medium"/>
                <a:cs typeface="Gill Sans MT Pro Medium"/>
              </a:rPr>
              <a:t>Wybór:</a:t>
            </a:r>
          </a:p>
          <a:p>
            <a:pPr marL="331788" indent="-331788" algn="ctr">
              <a:lnSpc>
                <a:spcPct val="150000"/>
              </a:lnSpc>
              <a:spcBef>
                <a:spcPts val="700"/>
              </a:spcBef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pl-PL" sz="3600" dirty="0" smtClean="0">
                <a:solidFill>
                  <a:srgbClr val="002060"/>
                </a:solidFill>
                <a:latin typeface="Gill Sans MT Pro Medium"/>
                <a:cs typeface="Gill Sans MT Pro Medium"/>
              </a:rPr>
              <a:t>Natywne? Hybrydowe? Webowe?</a:t>
            </a:r>
            <a:endParaRPr lang="en-GB" sz="3600" dirty="0" smtClean="0">
              <a:solidFill>
                <a:srgbClr val="000000"/>
              </a:solidFill>
              <a:latin typeface="Gill Sans MT Pro Medium"/>
              <a:cs typeface="Gill Sans MT Pro Medium"/>
            </a:endParaRPr>
          </a:p>
        </p:txBody>
      </p:sp>
    </p:spTree>
    <p:extLst>
      <p:ext uri="{BB962C8B-B14F-4D97-AF65-F5344CB8AC3E}">
        <p14:creationId xmlns:p14="http://schemas.microsoft.com/office/powerpoint/2010/main" val="287962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>
          <a:xfrm>
            <a:off x="0" y="188640"/>
            <a:ext cx="9907588" cy="739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1788" indent="-331788" algn="ctr">
              <a:lnSpc>
                <a:spcPct val="150000"/>
              </a:lnSpc>
              <a:spcBef>
                <a:spcPts val="700"/>
              </a:spcBef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  <a:cs typeface="Gill Sans MT Pro Medium"/>
              </a:rPr>
              <a:t>Zalety aplikacji natywnych</a:t>
            </a:r>
            <a:endParaRPr lang="en-GB" sz="3200" b="1" dirty="0" smtClean="0">
              <a:solidFill>
                <a:schemeClr val="accent6">
                  <a:lumMod val="50000"/>
                </a:schemeClr>
              </a:solidFill>
              <a:latin typeface="Gill Sans MT Pro Medium" pitchFamily="34" charset="0"/>
              <a:cs typeface="Gill Sans MT Pro Medium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1428736"/>
            <a:ext cx="9907588" cy="56435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marL="914400" lvl="1" indent="-457200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§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  <a:cs typeface="Gill Sans MT Pro Medium"/>
              </a:rPr>
              <a:t>Dystrybucja przez sklepy typu “App Store”</a:t>
            </a:r>
            <a:endParaRPr lang="pl-PL" sz="2400" dirty="0" smtClean="0">
              <a:solidFill>
                <a:schemeClr val="accent6">
                  <a:lumMod val="50000"/>
                </a:schemeClr>
              </a:solidFill>
              <a:latin typeface="Gill Sans MT Pro Medium" pitchFamily="34" charset="0"/>
              <a:cs typeface="Gill Sans MT Pro Medium"/>
            </a:endParaRPr>
          </a:p>
          <a:p>
            <a:pPr marL="914400" lvl="1" indent="-457200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§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  <a:cs typeface="Gill Sans MT Pro Medium"/>
              </a:rPr>
              <a:t>Używanie kamery, fizycznych przycisków np. Menu w Android, </a:t>
            </a:r>
            <a:endParaRPr lang="pl-PL" sz="2400" dirty="0" smtClean="0">
              <a:solidFill>
                <a:schemeClr val="accent6">
                  <a:lumMod val="50000"/>
                </a:schemeClr>
              </a:solidFill>
              <a:latin typeface="Gill Sans MT Pro Medium" pitchFamily="34" charset="0"/>
              <a:cs typeface="Gill Sans MT Pro Medium"/>
            </a:endParaRPr>
          </a:p>
          <a:p>
            <a:pPr marL="914400" lvl="1" indent="-457200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§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  <a:cs typeface="Gill Sans MT Pro Medium"/>
              </a:rPr>
              <a:t>Wykrywanie poziomu baterii, numeru MSISDN, IMEI, roota urządzenia</a:t>
            </a:r>
            <a:endParaRPr lang="pl-PL" sz="2400" dirty="0" smtClean="0">
              <a:solidFill>
                <a:schemeClr val="accent6">
                  <a:lumMod val="50000"/>
                </a:schemeClr>
              </a:solidFill>
              <a:latin typeface="Gill Sans MT Pro Medium" pitchFamily="34" charset="0"/>
              <a:cs typeface="Gill Sans MT Pro Medium"/>
            </a:endParaRPr>
          </a:p>
          <a:p>
            <a:pPr marL="914400" lvl="1" indent="-457200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§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  <a:cs typeface="Gill Sans MT Pro Medium"/>
              </a:rPr>
              <a:t>Aktywne widgety na pulpicie w Android</a:t>
            </a:r>
            <a:endParaRPr lang="pl-PL" sz="2400" dirty="0" smtClean="0">
              <a:solidFill>
                <a:schemeClr val="accent6">
                  <a:lumMod val="50000"/>
                </a:schemeClr>
              </a:solidFill>
              <a:latin typeface="Gill Sans MT Pro Medium" pitchFamily="34" charset="0"/>
              <a:cs typeface="Gill Sans MT Pro Medium"/>
            </a:endParaRPr>
          </a:p>
          <a:p>
            <a:pPr marL="914400" lvl="1" indent="-457200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§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  <a:cs typeface="Gill Sans MT Pro Medium"/>
              </a:rPr>
              <a:t>Notyfikacje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  <a:cs typeface="Gill Sans MT Pro Medium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  <a:cs typeface="Gill Sans MT Pro Medium"/>
              </a:rPr>
              <a:t>systemowe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  <a:cs typeface="Gill Sans MT Pro Medium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  <a:cs typeface="Gill Sans MT Pro Medium"/>
              </a:rPr>
              <a:t>typu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Gill Sans MT Pro Medium" pitchFamily="34" charset="0"/>
                <a:cs typeface="Gill Sans MT Pro Medium"/>
              </a:rPr>
              <a:t> PUSH</a:t>
            </a:r>
            <a:endParaRPr lang="en-GB" sz="2400" dirty="0" smtClean="0">
              <a:solidFill>
                <a:schemeClr val="accent6">
                  <a:lumMod val="50000"/>
                </a:schemeClr>
              </a:solidFill>
              <a:latin typeface="Gill Sans MT Pro Medium" pitchFamily="34" charset="0"/>
              <a:cs typeface="Gill Sans MT Pro Medium"/>
            </a:endParaRPr>
          </a:p>
          <a:p>
            <a:pPr marL="331788" indent="-331788">
              <a:lnSpc>
                <a:spcPct val="75000"/>
              </a:lnSpc>
              <a:spcBef>
                <a:spcPts val="700"/>
              </a:spcBef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endParaRPr lang="en-GB" sz="1800" dirty="0">
              <a:solidFill>
                <a:schemeClr val="accent6">
                  <a:lumMod val="50000"/>
                </a:schemeClr>
              </a:solidFill>
              <a:latin typeface="Gill Sans MT Pro Medium" pitchFamily="34" charset="0"/>
              <a:cs typeface="Gill Sans MT Pro Medium"/>
            </a:endParaRPr>
          </a:p>
          <a:p>
            <a:pPr marL="331788" indent="-331788">
              <a:lnSpc>
                <a:spcPct val="75000"/>
              </a:lnSpc>
              <a:spcBef>
                <a:spcPts val="700"/>
              </a:spcBef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endParaRPr lang="en-GB" sz="1800" dirty="0">
              <a:solidFill>
                <a:schemeClr val="accent6">
                  <a:lumMod val="50000"/>
                </a:schemeClr>
              </a:solidFill>
              <a:latin typeface="Gill Sans MT Pro Medium" pitchFamily="34" charset="0"/>
              <a:cs typeface="Gill Sans MT Pro Medium"/>
            </a:endParaRPr>
          </a:p>
          <a:p>
            <a:pPr marL="331788" indent="-331788">
              <a:lnSpc>
                <a:spcPct val="75000"/>
              </a:lnSpc>
              <a:spcBef>
                <a:spcPts val="700"/>
              </a:spcBef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endParaRPr lang="en-GB" sz="1800" dirty="0">
              <a:solidFill>
                <a:schemeClr val="accent6">
                  <a:lumMod val="50000"/>
                </a:schemeClr>
              </a:solidFill>
              <a:latin typeface="Gill Sans MT Pro Medium" pitchFamily="34" charset="0"/>
              <a:cs typeface="Gill Sans MT Pro Medium"/>
            </a:endParaRPr>
          </a:p>
          <a:p>
            <a:pPr marL="331788" indent="-331788">
              <a:lnSpc>
                <a:spcPct val="75000"/>
              </a:lnSpc>
              <a:spcBef>
                <a:spcPts val="700"/>
              </a:spcBef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endParaRPr lang="en-GB" sz="1800" dirty="0">
              <a:solidFill>
                <a:schemeClr val="accent6">
                  <a:lumMod val="50000"/>
                </a:schemeClr>
              </a:solidFill>
              <a:latin typeface="Gill Sans MT Pro Medium" pitchFamily="34" charset="0"/>
              <a:cs typeface="Gill Sans MT Pro Medium"/>
            </a:endParaRPr>
          </a:p>
        </p:txBody>
      </p:sp>
    </p:spTree>
    <p:extLst>
      <p:ext uri="{BB962C8B-B14F-4D97-AF65-F5344CB8AC3E}">
        <p14:creationId xmlns:p14="http://schemas.microsoft.com/office/powerpoint/2010/main" val="143156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24242"/>
      </a:hlink>
      <a:folHlink>
        <a:srgbClr val="969696"/>
      </a:folHlink>
    </a:clrScheme>
    <a:fontScheme name="Office Theme">
      <a:majorFont>
        <a:latin typeface="Lucida Grande"/>
        <a:ea typeface="ヒラギノ角ゴ ProN W3"/>
        <a:cs typeface="ヒラギノ角ゴ ProN W3"/>
      </a:majorFont>
      <a:minorFont>
        <a:latin typeface="Lucida Grand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7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7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11203</TotalTime>
  <Words>744</Words>
  <Application>Microsoft Office PowerPoint</Application>
  <PresentationFormat>Niestandardowy</PresentationFormat>
  <Paragraphs>213</Paragraphs>
  <Slides>32</Slides>
  <Notes>6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33" baseType="lpstr"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Mobilne systemy operacyjne  na świecie</vt:lpstr>
      <vt:lpstr>Mobilne systemy operacyjne  w Polsce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Aplikacje płatne </vt:lpstr>
      <vt:lpstr>Czy aplikacje mobilne  sprzedają?</vt:lpstr>
      <vt:lpstr>Prezentacja programu PowerPoint</vt:lpstr>
      <vt:lpstr>Prezentacja programu PowerPoint</vt:lpstr>
      <vt:lpstr>Największe sklepy mobilne</vt:lpstr>
      <vt:lpstr>Prezentacja programu PowerPoint</vt:lpstr>
      <vt:lpstr>Promocja aplikacji</vt:lpstr>
      <vt:lpstr>Prezentacja programu PowerPoint</vt:lpstr>
      <vt:lpstr>Prezentacja programu PowerPoint</vt:lpstr>
      <vt:lpstr>Metody badania efektywności  aplikacji mobilnej</vt:lpstr>
      <vt:lpstr>Prezentacja programu PowerPoint</vt:lpstr>
      <vt:lpstr>Trendy w tworzeniu aplikacji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Krzysiek</dc:creator>
  <cp:lastModifiedBy>kamil</cp:lastModifiedBy>
  <cp:revision>594</cp:revision>
  <dcterms:created xsi:type="dcterms:W3CDTF">2011-02-14T15:54:18Z</dcterms:created>
  <dcterms:modified xsi:type="dcterms:W3CDTF">2013-05-24T09:15:40Z</dcterms:modified>
</cp:coreProperties>
</file>